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 id="262" r:id="rId53"/>
    <p:sldId id="263" r:id="rId54"/>
    <p:sldId id="264" r:id="rId55"/>
    <p:sldId id="265" r:id="rId56"/>
    <p:sldId id="266" r:id="rId57"/>
    <p:sldId id="267" r:id="rId58"/>
    <p:sldId id="268" r:id="rId59"/>
    <p:sldId id="269"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on" charset="1" panose="00000500000000000000"/>
      <p:regular r:id="rId10"/>
    </p:embeddedFont>
    <p:embeddedFont>
      <p:font typeface="Anton Italics" charset="1" panose="00000500000000000000"/>
      <p:regular r:id="rId11"/>
    </p:embeddedFont>
    <p:embeddedFont>
      <p:font typeface="Roboto" charset="1" panose="02000000000000000000"/>
      <p:regular r:id="rId12"/>
    </p:embeddedFont>
    <p:embeddedFont>
      <p:font typeface="Roboto Bold" charset="1" panose="02000000000000000000"/>
      <p:regular r:id="rId13"/>
    </p:embeddedFont>
    <p:embeddedFont>
      <p:font typeface="Roboto Italics" charset="1" panose="02000000000000000000"/>
      <p:regular r:id="rId14"/>
    </p:embeddedFont>
    <p:embeddedFont>
      <p:font typeface="Roboto Bold Italics" charset="1" panose="02000000000000000000"/>
      <p:regular r:id="rId15"/>
    </p:embeddedFont>
    <p:embeddedFont>
      <p:font typeface="Poppins Medium" charset="1" panose="02000000000000000000"/>
      <p:regular r:id="rId16"/>
    </p:embeddedFont>
    <p:embeddedFont>
      <p:font typeface="Poppins Medium Bold" charset="1" panose="02000000000000000000"/>
      <p:regular r:id="rId17"/>
    </p:embeddedFont>
    <p:embeddedFont>
      <p:font typeface="Assistant Regular" charset="1" panose="00000500000000000000"/>
      <p:regular r:id="rId18"/>
    </p:embeddedFont>
    <p:embeddedFont>
      <p:font typeface="Assistant Regular Bold" charset="1" panose="00000700000000000000"/>
      <p:regular r:id="rId19"/>
    </p:embeddedFont>
    <p:embeddedFont>
      <p:font typeface="DM Sans" charset="1" panose="00000000000000000000"/>
      <p:regular r:id="rId20"/>
    </p:embeddedFont>
    <p:embeddedFont>
      <p:font typeface="DM Sans Bold" charset="1" panose="00000000000000000000"/>
      <p:regular r:id="rId21"/>
    </p:embeddedFont>
    <p:embeddedFont>
      <p:font typeface="DM Sans Italics" charset="1" panose="00000000000000000000"/>
      <p:regular r:id="rId22"/>
    </p:embeddedFont>
    <p:embeddedFont>
      <p:font typeface="DM Sans Bold Italics" charset="1" panose="00000000000000000000"/>
      <p:regular r:id="rId23"/>
    </p:embeddedFont>
    <p:embeddedFont>
      <p:font typeface="Open Sans Extra Bold" charset="1" panose="020B0906030804020204"/>
      <p:regular r:id="rId24"/>
    </p:embeddedFont>
    <p:embeddedFont>
      <p:font typeface="Open Sans Extra Bold Italics" charset="1" panose="020B0906030804020204"/>
      <p:regular r:id="rId25"/>
    </p:embeddedFont>
    <p:embeddedFont>
      <p:font typeface="Arapey" charset="1" panose="02000000000000000000"/>
      <p:regular r:id="rId26"/>
    </p:embeddedFont>
    <p:embeddedFont>
      <p:font typeface="Arapey Bold" charset="1" panose="02000000000000000000"/>
      <p:regular r:id="rId27"/>
    </p:embeddedFont>
    <p:embeddedFont>
      <p:font typeface="Arapey Italics" charset="1" panose="02000000000000000000"/>
      <p:regular r:id="rId28"/>
    </p:embeddedFont>
    <p:embeddedFont>
      <p:font typeface="Arapey Bold Italics" charset="1" panose="02000000000000000000"/>
      <p:regular r:id="rId29"/>
    </p:embeddedFont>
    <p:embeddedFont>
      <p:font typeface="Linux Biolinum" charset="1" panose="02000503000000000000"/>
      <p:regular r:id="rId30"/>
    </p:embeddedFont>
    <p:embeddedFont>
      <p:font typeface="Linux Biolinum Bold" charset="1" panose="02000803000000000000"/>
      <p:regular r:id="rId31"/>
    </p:embeddedFont>
    <p:embeddedFont>
      <p:font typeface="Linux Biolinum Italics" charset="1" panose="02000503000000000000"/>
      <p:regular r:id="rId32"/>
    </p:embeddedFont>
    <p:embeddedFont>
      <p:font typeface="TT Interphases" charset="1" panose="02000503020000020004"/>
      <p:regular r:id="rId33"/>
    </p:embeddedFont>
    <p:embeddedFont>
      <p:font typeface="TT Interphases Bold" charset="1" panose="02000803060000020004"/>
      <p:regular r:id="rId34"/>
    </p:embeddedFont>
    <p:embeddedFont>
      <p:font typeface="TT Interphases Italics" charset="1" panose="02000503020000090004"/>
      <p:regular r:id="rId35"/>
    </p:embeddedFont>
    <p:embeddedFont>
      <p:font typeface="TT Interphases Bold Italics" charset="1" panose="02000803000000090004"/>
      <p:regular r:id="rId36"/>
    </p:embeddedFont>
    <p:embeddedFont>
      <p:font typeface="TT Norms" charset="1" panose="02000503030000020003"/>
      <p:regular r:id="rId37"/>
    </p:embeddedFont>
    <p:embeddedFont>
      <p:font typeface="TT Norms Bold" charset="1" panose="02000803030000020004"/>
      <p:regular r:id="rId38"/>
    </p:embeddedFont>
    <p:embeddedFont>
      <p:font typeface="TT Norms Italics" charset="1" panose="02000503030000090003"/>
      <p:regular r:id="rId39"/>
    </p:embeddedFont>
    <p:embeddedFont>
      <p:font typeface="TT Norms Bold Italics" charset="1" panose="02000803020000090004"/>
      <p:regular r:id="rId40"/>
    </p:embeddedFont>
    <p:embeddedFont>
      <p:font typeface="Canva Sans" charset="1" panose="020B0503030501040103"/>
      <p:regular r:id="rId41"/>
    </p:embeddedFont>
    <p:embeddedFont>
      <p:font typeface="Canva Sans Bold" charset="1" panose="020B0803030501040103"/>
      <p:regular r:id="rId42"/>
    </p:embeddedFont>
    <p:embeddedFont>
      <p:font typeface="Canva Sans Italics" charset="1" panose="020B0503030501040103"/>
      <p:regular r:id="rId43"/>
    </p:embeddedFont>
    <p:embeddedFont>
      <p:font typeface="Canva Sans Bold Italics" charset="1" panose="020B0803030501040103"/>
      <p:regular r:id="rId44"/>
    </p:embeddedFont>
    <p:embeddedFont>
      <p:font typeface="Eczar SemiBold" charset="1" panose="02000603040300000004"/>
      <p:regular r:id="rId45"/>
    </p:embeddedFont>
    <p:embeddedFont>
      <p:font typeface="Eczar SemiBold Bold" charset="1" panose="02000603040300000004"/>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57" Target="slides/slide11.xml" Type="http://schemas.openxmlformats.org/officeDocument/2006/relationships/slide"/><Relationship Id="rId58" Target="slides/slide12.xml" Type="http://schemas.openxmlformats.org/officeDocument/2006/relationships/slide"/><Relationship Id="rId59" Target="slides/slide13.xml" Type="http://schemas.openxmlformats.org/officeDocument/2006/relationships/slide"/><Relationship Id="rId6" Target="fonts/font6.fntdata" Type="http://schemas.openxmlformats.org/officeDocument/2006/relationships/font"/><Relationship Id="rId60" Target="slides/slide1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png" Type="http://schemas.openxmlformats.org/officeDocument/2006/relationships/image"/><Relationship Id="rId12" Target="../media/image11.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1.png" Type="http://schemas.openxmlformats.org/officeDocument/2006/relationships/image"/><Relationship Id="rId12" Target="../media/image72.png" Type="http://schemas.openxmlformats.org/officeDocument/2006/relationships/image"/><Relationship Id="rId13" Target="../media/image73.svg" Type="http://schemas.openxmlformats.org/officeDocument/2006/relationships/image"/><Relationship Id="rId14" Target="../media/image74.png" Type="http://schemas.openxmlformats.org/officeDocument/2006/relationships/image"/><Relationship Id="rId15" Target="../media/image75.svg" Type="http://schemas.openxmlformats.org/officeDocument/2006/relationships/image"/><Relationship Id="rId16" Target="../media/image76.png" Type="http://schemas.openxmlformats.org/officeDocument/2006/relationships/image"/><Relationship Id="rId17" Target="../media/image77.svg" Type="http://schemas.openxmlformats.org/officeDocument/2006/relationships/image"/><Relationship Id="rId18" Target="../media/image78.png" Type="http://schemas.openxmlformats.org/officeDocument/2006/relationships/image"/><Relationship Id="rId19" Target="../media/image79.sv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71.png" Type="http://schemas.openxmlformats.org/officeDocument/2006/relationships/image"/><Relationship Id="rId9" Target="../media/image1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1.png" Type="http://schemas.openxmlformats.org/officeDocument/2006/relationships/image"/><Relationship Id="rId11" Target="../media/image82.svg" Type="http://schemas.openxmlformats.org/officeDocument/2006/relationships/image"/><Relationship Id="rId12" Target="../media/image83.png" Type="http://schemas.openxmlformats.org/officeDocument/2006/relationships/image"/><Relationship Id="rId13" Target="../media/image84.svg" Type="http://schemas.openxmlformats.org/officeDocument/2006/relationships/image"/><Relationship Id="rId14" Target="../media/image85.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7.png" Type="http://schemas.openxmlformats.org/officeDocument/2006/relationships/image"/><Relationship Id="rId9" Target="../media/image8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86.png" Type="http://schemas.openxmlformats.org/officeDocument/2006/relationships/image"/><Relationship Id="rId12" Target="../media/image87.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20.png" Type="http://schemas.openxmlformats.org/officeDocument/2006/relationships/image"/><Relationship Id="rId12" Target="../media/image21.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png" Type="http://schemas.openxmlformats.org/officeDocument/2006/relationships/image"/><Relationship Id="rId14" Target="../media/image26.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14" Target="../media/image39.png" Type="http://schemas.openxmlformats.org/officeDocument/2006/relationships/image"/><Relationship Id="rId15" Target="../media/image40.png" Type="http://schemas.openxmlformats.org/officeDocument/2006/relationships/image"/><Relationship Id="rId16" Target="../media/image41.svg" Type="http://schemas.openxmlformats.org/officeDocument/2006/relationships/image"/><Relationship Id="rId17" Target="../media/image42.png" Type="http://schemas.openxmlformats.org/officeDocument/2006/relationships/image"/><Relationship Id="rId18" Target="../media/image43.png" Type="http://schemas.openxmlformats.org/officeDocument/2006/relationships/image"/><Relationship Id="rId19" Target="../media/image44.svg" Type="http://schemas.openxmlformats.org/officeDocument/2006/relationships/image"/><Relationship Id="rId2" Target="../media/image5.png" Type="http://schemas.openxmlformats.org/officeDocument/2006/relationships/image"/><Relationship Id="rId20" Target="../media/image45.png" Type="http://schemas.openxmlformats.org/officeDocument/2006/relationships/image"/><Relationship Id="rId21" Target="../media/image46.svg" Type="http://schemas.openxmlformats.org/officeDocument/2006/relationships/image"/><Relationship Id="rId22" Target="../media/image47.png" Type="http://schemas.openxmlformats.org/officeDocument/2006/relationships/image"/><Relationship Id="rId23" Target="../media/image48.svg" Type="http://schemas.openxmlformats.org/officeDocument/2006/relationships/image"/><Relationship Id="rId24" Target="../media/image49.png" Type="http://schemas.openxmlformats.org/officeDocument/2006/relationships/image"/><Relationship Id="rId25" Target="../media/image50.svg" Type="http://schemas.openxmlformats.org/officeDocument/2006/relationships/image"/><Relationship Id="rId26" Target="../media/image51.png" Type="http://schemas.openxmlformats.org/officeDocument/2006/relationships/image"/><Relationship Id="rId27" Target="../media/image52.svg" Type="http://schemas.openxmlformats.org/officeDocument/2006/relationships/image"/><Relationship Id="rId28" Target="../media/image53.png" Type="http://schemas.openxmlformats.org/officeDocument/2006/relationships/image"/><Relationship Id="rId29" Target="../media/image54.png" Type="http://schemas.openxmlformats.org/officeDocument/2006/relationships/image"/><Relationship Id="rId3" Target="../media/image6.svg" Type="http://schemas.openxmlformats.org/officeDocument/2006/relationships/image"/><Relationship Id="rId30" Target="../media/image55.png" Type="http://schemas.openxmlformats.org/officeDocument/2006/relationships/image"/><Relationship Id="rId31" Target="../media/image56.svg" Type="http://schemas.openxmlformats.org/officeDocument/2006/relationships/image"/><Relationship Id="rId32" Target="../media/image57.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6.svg" Type="http://schemas.openxmlformats.org/officeDocument/2006/relationships/image"/><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628336" y="-2739838"/>
            <a:ext cx="7537076" cy="7256937"/>
          </a:xfrm>
          <a:custGeom>
            <a:avLst/>
            <a:gdLst/>
            <a:ahLst/>
            <a:cxnLst/>
            <a:rect r="r" b="b" t="t" l="l"/>
            <a:pathLst>
              <a:path h="7256937" w="7537076">
                <a:moveTo>
                  <a:pt x="0" y="0"/>
                </a:moveTo>
                <a:lnTo>
                  <a:pt x="7537076" y="0"/>
                </a:lnTo>
                <a:lnTo>
                  <a:pt x="7537076" y="7256937"/>
                </a:lnTo>
                <a:lnTo>
                  <a:pt x="0" y="72569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659532" y="5764695"/>
            <a:ext cx="7256937" cy="6987210"/>
          </a:xfrm>
          <a:custGeom>
            <a:avLst/>
            <a:gdLst/>
            <a:ahLst/>
            <a:cxnLst/>
            <a:rect r="r" b="b" t="t" l="l"/>
            <a:pathLst>
              <a:path h="6987210" w="7256937">
                <a:moveTo>
                  <a:pt x="0" y="0"/>
                </a:moveTo>
                <a:lnTo>
                  <a:pt x="7256936" y="0"/>
                </a:lnTo>
                <a:lnTo>
                  <a:pt x="7256936" y="6987210"/>
                </a:lnTo>
                <a:lnTo>
                  <a:pt x="0" y="69872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768670" y="3383547"/>
            <a:ext cx="10750660" cy="3519905"/>
            <a:chOff x="0" y="0"/>
            <a:chExt cx="14334213" cy="4693207"/>
          </a:xfrm>
        </p:grpSpPr>
        <p:sp>
          <p:nvSpPr>
            <p:cNvPr name="TextBox 5" id="5"/>
            <p:cNvSpPr txBox="true"/>
            <p:nvPr/>
          </p:nvSpPr>
          <p:spPr>
            <a:xfrm rot="0">
              <a:off x="0" y="295275"/>
              <a:ext cx="14334213" cy="2943374"/>
            </a:xfrm>
            <a:prstGeom prst="rect">
              <a:avLst/>
            </a:prstGeom>
          </p:spPr>
          <p:txBody>
            <a:bodyPr anchor="t" rtlCol="false" tIns="0" lIns="0" bIns="0" rIns="0">
              <a:spAutoFit/>
            </a:bodyPr>
            <a:lstStyle/>
            <a:p>
              <a:pPr algn="ctr">
                <a:lnSpc>
                  <a:spcPts val="16000"/>
                </a:lnSpc>
              </a:pPr>
              <a:r>
                <a:rPr lang="en-US" sz="16000">
                  <a:solidFill>
                    <a:srgbClr val="91612F"/>
                  </a:solidFill>
                  <a:latin typeface="Linux Biolinum"/>
                </a:rPr>
                <a:t>PocketPaw</a:t>
              </a:r>
            </a:p>
          </p:txBody>
        </p:sp>
        <p:sp>
          <p:nvSpPr>
            <p:cNvPr name="TextBox 6" id="6"/>
            <p:cNvSpPr txBox="true"/>
            <p:nvPr/>
          </p:nvSpPr>
          <p:spPr>
            <a:xfrm rot="0">
              <a:off x="0" y="3841765"/>
              <a:ext cx="14334213" cy="851442"/>
            </a:xfrm>
            <a:prstGeom prst="rect">
              <a:avLst/>
            </a:prstGeom>
          </p:spPr>
          <p:txBody>
            <a:bodyPr anchor="t" rtlCol="false" tIns="0" lIns="0" bIns="0" rIns="0">
              <a:spAutoFit/>
            </a:bodyPr>
            <a:lstStyle/>
            <a:p>
              <a:pPr algn="ctr">
                <a:lnSpc>
                  <a:spcPts val="5320"/>
                </a:lnSpc>
              </a:pPr>
              <a:r>
                <a:rPr lang="en-US" sz="3800" spc="342">
                  <a:solidFill>
                    <a:srgbClr val="D4813E"/>
                  </a:solidFill>
                  <a:latin typeface="Assistant Regular"/>
                </a:rPr>
                <a:t>YOUR PET IN YOUR POCKET</a:t>
              </a:r>
            </a:p>
          </p:txBody>
        </p:sp>
      </p:grpSp>
      <p:sp>
        <p:nvSpPr>
          <p:cNvPr name="Freeform 7" id="7"/>
          <p:cNvSpPr/>
          <p:nvPr/>
        </p:nvSpPr>
        <p:spPr>
          <a:xfrm flipH="true" flipV="false" rot="-10800000">
            <a:off x="-662519" y="4657168"/>
            <a:ext cx="1691219" cy="4627715"/>
          </a:xfrm>
          <a:custGeom>
            <a:avLst/>
            <a:gdLst/>
            <a:ahLst/>
            <a:cxnLst/>
            <a:rect r="r" b="b" t="t" l="l"/>
            <a:pathLst>
              <a:path h="4627715" w="1691219">
                <a:moveTo>
                  <a:pt x="1691219" y="0"/>
                </a:moveTo>
                <a:lnTo>
                  <a:pt x="0" y="0"/>
                </a:lnTo>
                <a:lnTo>
                  <a:pt x="0" y="4627715"/>
                </a:lnTo>
                <a:lnTo>
                  <a:pt x="1691219" y="4627715"/>
                </a:lnTo>
                <a:lnTo>
                  <a:pt x="169121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53844" y="7492036"/>
            <a:ext cx="4565087" cy="4498686"/>
          </a:xfrm>
          <a:custGeom>
            <a:avLst/>
            <a:gdLst/>
            <a:ahLst/>
            <a:cxnLst/>
            <a:rect r="r" b="b" t="t" l="l"/>
            <a:pathLst>
              <a:path h="4498686" w="4565087">
                <a:moveTo>
                  <a:pt x="0" y="0"/>
                </a:moveTo>
                <a:lnTo>
                  <a:pt x="4565088" y="0"/>
                </a:lnTo>
                <a:lnTo>
                  <a:pt x="4565088" y="4498686"/>
                </a:lnTo>
                <a:lnTo>
                  <a:pt x="0" y="44986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false" rot="0">
            <a:off x="17259300" y="1002117"/>
            <a:ext cx="1691219" cy="4627715"/>
          </a:xfrm>
          <a:custGeom>
            <a:avLst/>
            <a:gdLst/>
            <a:ahLst/>
            <a:cxnLst/>
            <a:rect r="r" b="b" t="t" l="l"/>
            <a:pathLst>
              <a:path h="4627715" w="1691219">
                <a:moveTo>
                  <a:pt x="1691219" y="0"/>
                </a:moveTo>
                <a:lnTo>
                  <a:pt x="0" y="0"/>
                </a:lnTo>
                <a:lnTo>
                  <a:pt x="0" y="4627715"/>
                </a:lnTo>
                <a:lnTo>
                  <a:pt x="1691219" y="4627715"/>
                </a:lnTo>
                <a:lnTo>
                  <a:pt x="169121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197449" y="-1360712"/>
            <a:ext cx="4565087" cy="4498686"/>
          </a:xfrm>
          <a:custGeom>
            <a:avLst/>
            <a:gdLst/>
            <a:ahLst/>
            <a:cxnLst/>
            <a:rect r="r" b="b" t="t" l="l"/>
            <a:pathLst>
              <a:path h="4498686" w="4565087">
                <a:moveTo>
                  <a:pt x="0" y="0"/>
                </a:moveTo>
                <a:lnTo>
                  <a:pt x="4565087" y="0"/>
                </a:lnTo>
                <a:lnTo>
                  <a:pt x="4565087" y="4498685"/>
                </a:lnTo>
                <a:lnTo>
                  <a:pt x="0" y="44986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0">
            <a:off x="8524557" y="2719555"/>
            <a:ext cx="1238886" cy="1192839"/>
            <a:chOff x="0" y="0"/>
            <a:chExt cx="1651848" cy="1590452"/>
          </a:xfrm>
        </p:grpSpPr>
        <p:sp>
          <p:nvSpPr>
            <p:cNvPr name="Freeform 12" id="12"/>
            <p:cNvSpPr/>
            <p:nvPr/>
          </p:nvSpPr>
          <p:spPr>
            <a:xfrm flipH="false" flipV="false" rot="0">
              <a:off x="0" y="0"/>
              <a:ext cx="1651848" cy="1590452"/>
            </a:xfrm>
            <a:custGeom>
              <a:avLst/>
              <a:gdLst/>
              <a:ahLst/>
              <a:cxnLst/>
              <a:rect r="r" b="b" t="t" l="l"/>
              <a:pathLst>
                <a:path h="1590452" w="1651848">
                  <a:moveTo>
                    <a:pt x="0" y="0"/>
                  </a:moveTo>
                  <a:lnTo>
                    <a:pt x="1651848" y="0"/>
                  </a:lnTo>
                  <a:lnTo>
                    <a:pt x="1651848" y="1590452"/>
                  </a:lnTo>
                  <a:lnTo>
                    <a:pt x="0" y="15904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417016" y="414172"/>
              <a:ext cx="665416" cy="777983"/>
            </a:xfrm>
            <a:prstGeom prst="rect">
              <a:avLst/>
            </a:prstGeom>
          </p:spPr>
          <p:txBody>
            <a:bodyPr anchor="t" rtlCol="false" tIns="0" lIns="0" bIns="0" rIns="0">
              <a:spAutoFit/>
            </a:bodyPr>
            <a:lstStyle/>
            <a:p>
              <a:pPr algn="ctr">
                <a:lnSpc>
                  <a:spcPts val="4200"/>
                </a:lnSpc>
                <a:spcBef>
                  <a:spcPct val="0"/>
                </a:spcBef>
              </a:pPr>
            </a:p>
          </p:txBody>
        </p:sp>
      </p:grpSp>
      <p:sp>
        <p:nvSpPr>
          <p:cNvPr name="Freeform 14" id="14"/>
          <p:cNvSpPr/>
          <p:nvPr/>
        </p:nvSpPr>
        <p:spPr>
          <a:xfrm flipH="false" flipV="false" rot="0">
            <a:off x="8624586" y="2793558"/>
            <a:ext cx="1038829" cy="1044833"/>
          </a:xfrm>
          <a:custGeom>
            <a:avLst/>
            <a:gdLst/>
            <a:ahLst/>
            <a:cxnLst/>
            <a:rect r="r" b="b" t="t" l="l"/>
            <a:pathLst>
              <a:path h="1044833" w="1038829">
                <a:moveTo>
                  <a:pt x="0" y="0"/>
                </a:moveTo>
                <a:lnTo>
                  <a:pt x="1038828" y="0"/>
                </a:lnTo>
                <a:lnTo>
                  <a:pt x="1038828" y="1044833"/>
                </a:lnTo>
                <a:lnTo>
                  <a:pt x="0" y="1044833"/>
                </a:lnTo>
                <a:lnTo>
                  <a:pt x="0" y="0"/>
                </a:lnTo>
                <a:close/>
              </a:path>
            </a:pathLst>
          </a:custGeom>
          <a:blipFill>
            <a:blip r:embed="rId1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629531" y="7925392"/>
            <a:ext cx="4197240" cy="4041236"/>
          </a:xfrm>
          <a:custGeom>
            <a:avLst/>
            <a:gdLst/>
            <a:ahLst/>
            <a:cxnLst/>
            <a:rect r="r" b="b" t="t" l="l"/>
            <a:pathLst>
              <a:path h="4041236" w="4197240">
                <a:moveTo>
                  <a:pt x="0" y="0"/>
                </a:moveTo>
                <a:lnTo>
                  <a:pt x="4197240" y="0"/>
                </a:lnTo>
                <a:lnTo>
                  <a:pt x="4197240" y="4041236"/>
                </a:lnTo>
                <a:lnTo>
                  <a:pt x="0" y="4041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0178063" y="1437308"/>
            <a:ext cx="459346" cy="1256916"/>
          </a:xfrm>
          <a:custGeom>
            <a:avLst/>
            <a:gdLst/>
            <a:ahLst/>
            <a:cxnLst/>
            <a:rect r="r" b="b" t="t" l="l"/>
            <a:pathLst>
              <a:path h="1256916" w="459346">
                <a:moveTo>
                  <a:pt x="459346" y="0"/>
                </a:moveTo>
                <a:lnTo>
                  <a:pt x="0" y="0"/>
                </a:lnTo>
                <a:lnTo>
                  <a:pt x="0" y="1256916"/>
                </a:lnTo>
                <a:lnTo>
                  <a:pt x="459346" y="1256916"/>
                </a:lnTo>
                <a:lnTo>
                  <a:pt x="45934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5400000">
            <a:off x="10178063" y="4169205"/>
            <a:ext cx="459346" cy="1256916"/>
          </a:xfrm>
          <a:custGeom>
            <a:avLst/>
            <a:gdLst/>
            <a:ahLst/>
            <a:cxnLst/>
            <a:rect r="r" b="b" t="t" l="l"/>
            <a:pathLst>
              <a:path h="1256916" w="459346">
                <a:moveTo>
                  <a:pt x="459346" y="0"/>
                </a:moveTo>
                <a:lnTo>
                  <a:pt x="0" y="0"/>
                </a:lnTo>
                <a:lnTo>
                  <a:pt x="0" y="1256916"/>
                </a:lnTo>
                <a:lnTo>
                  <a:pt x="459346" y="1256916"/>
                </a:lnTo>
                <a:lnTo>
                  <a:pt x="45934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0178063" y="6317902"/>
            <a:ext cx="459346" cy="1256916"/>
          </a:xfrm>
          <a:custGeom>
            <a:avLst/>
            <a:gdLst/>
            <a:ahLst/>
            <a:cxnLst/>
            <a:rect r="r" b="b" t="t" l="l"/>
            <a:pathLst>
              <a:path h="1256916" w="459346">
                <a:moveTo>
                  <a:pt x="459346" y="0"/>
                </a:moveTo>
                <a:lnTo>
                  <a:pt x="0" y="0"/>
                </a:lnTo>
                <a:lnTo>
                  <a:pt x="0" y="1256916"/>
                </a:lnTo>
                <a:lnTo>
                  <a:pt x="459346" y="1256916"/>
                </a:lnTo>
                <a:lnTo>
                  <a:pt x="45934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0800000">
            <a:off x="-222130" y="-248092"/>
            <a:ext cx="1691219" cy="4627715"/>
          </a:xfrm>
          <a:custGeom>
            <a:avLst/>
            <a:gdLst/>
            <a:ahLst/>
            <a:cxnLst/>
            <a:rect r="r" b="b" t="t" l="l"/>
            <a:pathLst>
              <a:path h="4627715" w="1691219">
                <a:moveTo>
                  <a:pt x="1691219" y="0"/>
                </a:moveTo>
                <a:lnTo>
                  <a:pt x="0" y="0"/>
                </a:lnTo>
                <a:lnTo>
                  <a:pt x="0" y="4627715"/>
                </a:lnTo>
                <a:lnTo>
                  <a:pt x="1691219" y="4627715"/>
                </a:lnTo>
                <a:lnTo>
                  <a:pt x="169121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035760" y="-1465390"/>
            <a:ext cx="3583276" cy="3531156"/>
          </a:xfrm>
          <a:custGeom>
            <a:avLst/>
            <a:gdLst/>
            <a:ahLst/>
            <a:cxnLst/>
            <a:rect r="r" b="b" t="t" l="l"/>
            <a:pathLst>
              <a:path h="3531156" w="3583276">
                <a:moveTo>
                  <a:pt x="0" y="0"/>
                </a:moveTo>
                <a:lnTo>
                  <a:pt x="3583276" y="0"/>
                </a:lnTo>
                <a:lnTo>
                  <a:pt x="3583276" y="3531156"/>
                </a:lnTo>
                <a:lnTo>
                  <a:pt x="0" y="35311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654405" y="2554504"/>
            <a:ext cx="7090990" cy="5637337"/>
          </a:xfrm>
          <a:custGeom>
            <a:avLst/>
            <a:gdLst/>
            <a:ahLst/>
            <a:cxnLst/>
            <a:rect r="r" b="b" t="t" l="l"/>
            <a:pathLst>
              <a:path h="5637337" w="7090990">
                <a:moveTo>
                  <a:pt x="0" y="0"/>
                </a:moveTo>
                <a:lnTo>
                  <a:pt x="7090990" y="0"/>
                </a:lnTo>
                <a:lnTo>
                  <a:pt x="7090990" y="5637337"/>
                </a:lnTo>
                <a:lnTo>
                  <a:pt x="0" y="5637337"/>
                </a:lnTo>
                <a:lnTo>
                  <a:pt x="0" y="0"/>
                </a:lnTo>
                <a:close/>
              </a:path>
            </a:pathLst>
          </a:custGeom>
          <a:blipFill>
            <a:blip r:embed="rId10"/>
            <a:stretch>
              <a:fillRect l="0" t="0" r="0" b="0"/>
            </a:stretch>
          </a:blipFill>
        </p:spPr>
      </p:sp>
      <p:sp>
        <p:nvSpPr>
          <p:cNvPr name="Freeform 9" id="9"/>
          <p:cNvSpPr/>
          <p:nvPr/>
        </p:nvSpPr>
        <p:spPr>
          <a:xfrm flipH="false" flipV="false" rot="-5922471">
            <a:off x="1692960" y="5182852"/>
            <a:ext cx="3350993" cy="3407789"/>
          </a:xfrm>
          <a:custGeom>
            <a:avLst/>
            <a:gdLst/>
            <a:ahLst/>
            <a:cxnLst/>
            <a:rect r="r" b="b" t="t" l="l"/>
            <a:pathLst>
              <a:path h="3407789" w="3350993">
                <a:moveTo>
                  <a:pt x="0" y="0"/>
                </a:moveTo>
                <a:lnTo>
                  <a:pt x="3350993" y="0"/>
                </a:lnTo>
                <a:lnTo>
                  <a:pt x="3350993" y="3407790"/>
                </a:lnTo>
                <a:lnTo>
                  <a:pt x="0" y="3407790"/>
                </a:lnTo>
                <a:lnTo>
                  <a:pt x="0" y="0"/>
                </a:lnTo>
                <a:close/>
              </a:path>
            </a:pathLst>
          </a:custGeom>
          <a:blipFill>
            <a:blip r:embed="rId11"/>
            <a:stretch>
              <a:fillRect l="0" t="0" r="0" b="0"/>
            </a:stretch>
          </a:blipFill>
        </p:spPr>
      </p:sp>
      <p:sp>
        <p:nvSpPr>
          <p:cNvPr name="Freeform 10" id="10"/>
          <p:cNvSpPr/>
          <p:nvPr/>
        </p:nvSpPr>
        <p:spPr>
          <a:xfrm flipH="false" flipV="false" rot="1227081">
            <a:off x="2925381" y="6871988"/>
            <a:ext cx="411573" cy="413952"/>
          </a:xfrm>
          <a:custGeom>
            <a:avLst/>
            <a:gdLst/>
            <a:ahLst/>
            <a:cxnLst/>
            <a:rect r="r" b="b" t="t" l="l"/>
            <a:pathLst>
              <a:path h="413952" w="411573">
                <a:moveTo>
                  <a:pt x="0" y="0"/>
                </a:moveTo>
                <a:lnTo>
                  <a:pt x="411573" y="0"/>
                </a:lnTo>
                <a:lnTo>
                  <a:pt x="411573" y="413952"/>
                </a:lnTo>
                <a:lnTo>
                  <a:pt x="0" y="413952"/>
                </a:lnTo>
                <a:lnTo>
                  <a:pt x="0" y="0"/>
                </a:lnTo>
                <a:close/>
              </a:path>
            </a:pathLst>
          </a:custGeom>
          <a:blipFill>
            <a:blip r:embed="rId12"/>
            <a:stretch>
              <a:fillRect l="0" t="0" r="0" b="0"/>
            </a:stretch>
          </a:blipFill>
        </p:spPr>
      </p:sp>
      <p:sp>
        <p:nvSpPr>
          <p:cNvPr name="TextBox 11" id="11"/>
          <p:cNvSpPr txBox="true"/>
          <p:nvPr/>
        </p:nvSpPr>
        <p:spPr>
          <a:xfrm rot="0">
            <a:off x="3717532" y="369243"/>
            <a:ext cx="10852937" cy="1209675"/>
          </a:xfrm>
          <a:prstGeom prst="rect">
            <a:avLst/>
          </a:prstGeom>
        </p:spPr>
        <p:txBody>
          <a:bodyPr anchor="t" rtlCol="false" tIns="0" lIns="0" bIns="0" rIns="0">
            <a:spAutoFit/>
          </a:bodyPr>
          <a:lstStyle/>
          <a:p>
            <a:pPr algn="ctr">
              <a:lnSpc>
                <a:spcPts val="9000"/>
              </a:lnSpc>
            </a:pPr>
            <a:r>
              <a:rPr lang="en-US" sz="9000">
                <a:solidFill>
                  <a:srgbClr val="91612F"/>
                </a:solidFill>
                <a:latin typeface="Linux Biolinum"/>
              </a:rPr>
              <a:t>Our products</a:t>
            </a:r>
          </a:p>
        </p:txBody>
      </p:sp>
      <p:grpSp>
        <p:nvGrpSpPr>
          <p:cNvPr name="Group 12" id="12"/>
          <p:cNvGrpSpPr/>
          <p:nvPr/>
        </p:nvGrpSpPr>
        <p:grpSpPr>
          <a:xfrm rot="0">
            <a:off x="11394146" y="1662225"/>
            <a:ext cx="5215158" cy="2511257"/>
            <a:chOff x="0" y="0"/>
            <a:chExt cx="6953545" cy="3348343"/>
          </a:xfrm>
        </p:grpSpPr>
        <p:sp>
          <p:nvSpPr>
            <p:cNvPr name="TextBox 13" id="13"/>
            <p:cNvSpPr txBox="true"/>
            <p:nvPr/>
          </p:nvSpPr>
          <p:spPr>
            <a:xfrm rot="0">
              <a:off x="0" y="38100"/>
              <a:ext cx="6953545"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GPS DEVICE</a:t>
              </a:r>
            </a:p>
          </p:txBody>
        </p:sp>
        <p:sp>
          <p:nvSpPr>
            <p:cNvPr name="TextBox 14" id="14"/>
            <p:cNvSpPr txBox="true"/>
            <p:nvPr/>
          </p:nvSpPr>
          <p:spPr>
            <a:xfrm rot="0">
              <a:off x="0" y="711611"/>
              <a:ext cx="6953545" cy="2636732"/>
            </a:xfrm>
            <a:prstGeom prst="rect">
              <a:avLst/>
            </a:prstGeom>
          </p:spPr>
          <p:txBody>
            <a:bodyPr anchor="t" rtlCol="false" tIns="0" lIns="0" bIns="0" rIns="0">
              <a:spAutoFit/>
            </a:bodyPr>
            <a:lstStyle/>
            <a:p>
              <a:pPr algn="just">
                <a:lnSpc>
                  <a:spcPts val="3220"/>
                </a:lnSpc>
              </a:pPr>
              <a:r>
                <a:rPr lang="en-US" sz="2300">
                  <a:solidFill>
                    <a:srgbClr val="91612F"/>
                  </a:solidFill>
                  <a:latin typeface="Assistant Regular"/>
                </a:rPr>
                <a:t>The GPS device will be available for purchase for €25 from our official portal or from partner retailers. In case you want to buy more than one, 2 are available for €45 (10% saving) and 3 for €60 (20% saving)</a:t>
              </a:r>
            </a:p>
          </p:txBody>
        </p:sp>
      </p:grpSp>
      <p:grpSp>
        <p:nvGrpSpPr>
          <p:cNvPr name="Group 15" id="15"/>
          <p:cNvGrpSpPr/>
          <p:nvPr/>
        </p:nvGrpSpPr>
        <p:grpSpPr>
          <a:xfrm rot="0">
            <a:off x="11394146" y="4617523"/>
            <a:ext cx="5215158" cy="1711157"/>
            <a:chOff x="0" y="0"/>
            <a:chExt cx="6953545" cy="2281543"/>
          </a:xfrm>
        </p:grpSpPr>
        <p:sp>
          <p:nvSpPr>
            <p:cNvPr name="TextBox 16" id="16"/>
            <p:cNvSpPr txBox="true"/>
            <p:nvPr/>
          </p:nvSpPr>
          <p:spPr>
            <a:xfrm rot="0">
              <a:off x="0" y="38100"/>
              <a:ext cx="6953545"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ACCESSORIES</a:t>
              </a:r>
            </a:p>
          </p:txBody>
        </p:sp>
        <p:sp>
          <p:nvSpPr>
            <p:cNvPr name="TextBox 17" id="17"/>
            <p:cNvSpPr txBox="true"/>
            <p:nvPr/>
          </p:nvSpPr>
          <p:spPr>
            <a:xfrm rot="0">
              <a:off x="0" y="711611"/>
              <a:ext cx="6953545" cy="1569932"/>
            </a:xfrm>
            <a:prstGeom prst="rect">
              <a:avLst/>
            </a:prstGeom>
          </p:spPr>
          <p:txBody>
            <a:bodyPr anchor="t" rtlCol="false" tIns="0" lIns="0" bIns="0" rIns="0">
              <a:spAutoFit/>
            </a:bodyPr>
            <a:lstStyle/>
            <a:p>
              <a:pPr algn="just">
                <a:lnSpc>
                  <a:spcPts val="3220"/>
                </a:lnSpc>
              </a:pPr>
              <a:r>
                <a:rPr lang="en-US" sz="2300">
                  <a:solidFill>
                    <a:srgbClr val="91612F"/>
                  </a:solidFill>
                  <a:latin typeface="Assistant Regular"/>
                </a:rPr>
                <a:t>We provide our customers with a range of accessories a signed PocketPaw, such as GPS device-compatible collars</a:t>
              </a:r>
            </a:p>
          </p:txBody>
        </p:sp>
      </p:grpSp>
      <p:grpSp>
        <p:nvGrpSpPr>
          <p:cNvPr name="Group 18" id="18"/>
          <p:cNvGrpSpPr/>
          <p:nvPr/>
        </p:nvGrpSpPr>
        <p:grpSpPr>
          <a:xfrm rot="0">
            <a:off x="11394146" y="6736188"/>
            <a:ext cx="5215158" cy="2911307"/>
            <a:chOff x="0" y="0"/>
            <a:chExt cx="6953545" cy="3881743"/>
          </a:xfrm>
        </p:grpSpPr>
        <p:sp>
          <p:nvSpPr>
            <p:cNvPr name="TextBox 19" id="19"/>
            <p:cNvSpPr txBox="true"/>
            <p:nvPr/>
          </p:nvSpPr>
          <p:spPr>
            <a:xfrm rot="0">
              <a:off x="0" y="38100"/>
              <a:ext cx="6953545"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SMART DEVICES</a:t>
              </a:r>
            </a:p>
          </p:txBody>
        </p:sp>
        <p:sp>
          <p:nvSpPr>
            <p:cNvPr name="TextBox 20" id="20"/>
            <p:cNvSpPr txBox="true"/>
            <p:nvPr/>
          </p:nvSpPr>
          <p:spPr>
            <a:xfrm rot="0">
              <a:off x="0" y="711611"/>
              <a:ext cx="6953545" cy="3170132"/>
            </a:xfrm>
            <a:prstGeom prst="rect">
              <a:avLst/>
            </a:prstGeom>
          </p:spPr>
          <p:txBody>
            <a:bodyPr anchor="t" rtlCol="false" tIns="0" lIns="0" bIns="0" rIns="0">
              <a:spAutoFit/>
            </a:bodyPr>
            <a:lstStyle/>
            <a:p>
              <a:pPr algn="just">
                <a:lnSpc>
                  <a:spcPts val="3220"/>
                </a:lnSpc>
              </a:pPr>
              <a:r>
                <a:rPr lang="en-US" sz="2300">
                  <a:solidFill>
                    <a:srgbClr val="91612F"/>
                  </a:solidFill>
                  <a:latin typeface="Assistant Regular"/>
                </a:rPr>
                <a:t>Our catalog also features smart devices that will assist you in caring for your pet. First among them is our smart food/water dispenser that can be fully controlled remotely through our app, available for a one-time purchase of €95</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274331" y="4630585"/>
            <a:ext cx="1691219" cy="4627715"/>
          </a:xfrm>
          <a:custGeom>
            <a:avLst/>
            <a:gdLst/>
            <a:ahLst/>
            <a:cxnLst/>
            <a:rect r="r" b="b" t="t" l="l"/>
            <a:pathLst>
              <a:path h="4627715" w="1691219">
                <a:moveTo>
                  <a:pt x="1691220" y="0"/>
                </a:moveTo>
                <a:lnTo>
                  <a:pt x="0" y="0"/>
                </a:lnTo>
                <a:lnTo>
                  <a:pt x="0" y="4627715"/>
                </a:lnTo>
                <a:lnTo>
                  <a:pt x="1691220" y="4627715"/>
                </a:lnTo>
                <a:lnTo>
                  <a:pt x="169122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1265" y="7837093"/>
            <a:ext cx="4565087" cy="4498686"/>
          </a:xfrm>
          <a:custGeom>
            <a:avLst/>
            <a:gdLst/>
            <a:ahLst/>
            <a:cxnLst/>
            <a:rect r="r" b="b" t="t" l="l"/>
            <a:pathLst>
              <a:path h="4498686" w="4565087">
                <a:moveTo>
                  <a:pt x="0" y="0"/>
                </a:moveTo>
                <a:lnTo>
                  <a:pt x="4565088" y="0"/>
                </a:lnTo>
                <a:lnTo>
                  <a:pt x="4565088" y="4498686"/>
                </a:lnTo>
                <a:lnTo>
                  <a:pt x="0" y="44986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6978942" y="1028700"/>
            <a:ext cx="1691219" cy="4627715"/>
          </a:xfrm>
          <a:custGeom>
            <a:avLst/>
            <a:gdLst/>
            <a:ahLst/>
            <a:cxnLst/>
            <a:rect r="r" b="b" t="t" l="l"/>
            <a:pathLst>
              <a:path h="4627715" w="1691219">
                <a:moveTo>
                  <a:pt x="1691219" y="0"/>
                </a:moveTo>
                <a:lnTo>
                  <a:pt x="0" y="0"/>
                </a:lnTo>
                <a:lnTo>
                  <a:pt x="0" y="4627715"/>
                </a:lnTo>
                <a:lnTo>
                  <a:pt x="1691219" y="4627715"/>
                </a:lnTo>
                <a:lnTo>
                  <a:pt x="169121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542008" y="-1220643"/>
            <a:ext cx="4565087" cy="4498686"/>
          </a:xfrm>
          <a:custGeom>
            <a:avLst/>
            <a:gdLst/>
            <a:ahLst/>
            <a:cxnLst/>
            <a:rect r="r" b="b" t="t" l="l"/>
            <a:pathLst>
              <a:path h="4498686" w="4565087">
                <a:moveTo>
                  <a:pt x="0" y="0"/>
                </a:moveTo>
                <a:lnTo>
                  <a:pt x="4565087" y="0"/>
                </a:lnTo>
                <a:lnTo>
                  <a:pt x="4565087" y="4498686"/>
                </a:lnTo>
                <a:lnTo>
                  <a:pt x="0" y="44986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7554526" y="1368262"/>
            <a:ext cx="3178948" cy="7890038"/>
            <a:chOff x="0" y="0"/>
            <a:chExt cx="571896" cy="1419425"/>
          </a:xfrm>
        </p:grpSpPr>
        <p:sp>
          <p:nvSpPr>
            <p:cNvPr name="Freeform 7" id="7"/>
            <p:cNvSpPr/>
            <p:nvPr/>
          </p:nvSpPr>
          <p:spPr>
            <a:xfrm flipH="false" flipV="false" rot="0">
              <a:off x="0" y="0"/>
              <a:ext cx="571896" cy="1417908"/>
            </a:xfrm>
            <a:custGeom>
              <a:avLst/>
              <a:gdLst/>
              <a:ahLst/>
              <a:cxnLst/>
              <a:rect r="r" b="b" t="t" l="l"/>
              <a:pathLst>
                <a:path h="1417908" w="571896">
                  <a:moveTo>
                    <a:pt x="571896" y="11416"/>
                  </a:moveTo>
                  <a:lnTo>
                    <a:pt x="571896" y="1293710"/>
                  </a:lnTo>
                  <a:cubicBezTo>
                    <a:pt x="571896" y="1300604"/>
                    <a:pt x="567697" y="1306803"/>
                    <a:pt x="561295" y="1309363"/>
                  </a:cubicBezTo>
                  <a:lnTo>
                    <a:pt x="296548" y="1415188"/>
                  </a:lnTo>
                  <a:cubicBezTo>
                    <a:pt x="289743" y="1417908"/>
                    <a:pt x="282153" y="1417908"/>
                    <a:pt x="275348" y="1415188"/>
                  </a:cubicBezTo>
                  <a:lnTo>
                    <a:pt x="10600" y="1309363"/>
                  </a:lnTo>
                  <a:cubicBezTo>
                    <a:pt x="4198" y="1306803"/>
                    <a:pt x="0" y="1300604"/>
                    <a:pt x="0" y="1293710"/>
                  </a:cubicBezTo>
                  <a:lnTo>
                    <a:pt x="0" y="11416"/>
                  </a:lnTo>
                  <a:cubicBezTo>
                    <a:pt x="0" y="8388"/>
                    <a:pt x="1203" y="5484"/>
                    <a:pt x="3344" y="3344"/>
                  </a:cubicBezTo>
                  <a:cubicBezTo>
                    <a:pt x="5484" y="1203"/>
                    <a:pt x="8388" y="0"/>
                    <a:pt x="11416" y="0"/>
                  </a:cubicBezTo>
                  <a:lnTo>
                    <a:pt x="560480" y="0"/>
                  </a:lnTo>
                  <a:cubicBezTo>
                    <a:pt x="563508" y="0"/>
                    <a:pt x="566411" y="1203"/>
                    <a:pt x="568552" y="3344"/>
                  </a:cubicBezTo>
                  <a:cubicBezTo>
                    <a:pt x="570693" y="5484"/>
                    <a:pt x="571896" y="8388"/>
                    <a:pt x="571896" y="11416"/>
                  </a:cubicBezTo>
                  <a:close/>
                </a:path>
              </a:pathLst>
            </a:custGeom>
            <a:solidFill>
              <a:srgbClr val="FFBD59"/>
            </a:solidFill>
            <a:ln w="38100" cap="sq">
              <a:solidFill>
                <a:srgbClr val="FF914D"/>
              </a:solidFill>
              <a:prstDash val="solid"/>
              <a:miter/>
            </a:ln>
          </p:spPr>
        </p:sp>
        <p:sp>
          <p:nvSpPr>
            <p:cNvPr name="TextBox 8" id="8"/>
            <p:cNvSpPr txBox="true"/>
            <p:nvPr/>
          </p:nvSpPr>
          <p:spPr>
            <a:xfrm>
              <a:off x="0" y="47625"/>
              <a:ext cx="571896" cy="1257500"/>
            </a:xfrm>
            <a:prstGeom prst="rect">
              <a:avLst/>
            </a:prstGeom>
          </p:spPr>
          <p:txBody>
            <a:bodyPr anchor="ctr" rtlCol="false" tIns="50800" lIns="50800" bIns="50800" rIns="50800"/>
            <a:lstStyle/>
            <a:p>
              <a:pPr algn="ctr">
                <a:lnSpc>
                  <a:spcPts val="2499"/>
                </a:lnSpc>
              </a:pPr>
            </a:p>
          </p:txBody>
        </p:sp>
      </p:grpSp>
      <p:grpSp>
        <p:nvGrpSpPr>
          <p:cNvPr name="Group 9" id="9"/>
          <p:cNvGrpSpPr/>
          <p:nvPr/>
        </p:nvGrpSpPr>
        <p:grpSpPr>
          <a:xfrm rot="0">
            <a:off x="3281480" y="1368262"/>
            <a:ext cx="3178948" cy="7890038"/>
            <a:chOff x="0" y="0"/>
            <a:chExt cx="571896" cy="1419425"/>
          </a:xfrm>
        </p:grpSpPr>
        <p:sp>
          <p:nvSpPr>
            <p:cNvPr name="Freeform 10" id="10"/>
            <p:cNvSpPr/>
            <p:nvPr/>
          </p:nvSpPr>
          <p:spPr>
            <a:xfrm flipH="false" flipV="false" rot="0">
              <a:off x="0" y="0"/>
              <a:ext cx="571896" cy="1417908"/>
            </a:xfrm>
            <a:custGeom>
              <a:avLst/>
              <a:gdLst/>
              <a:ahLst/>
              <a:cxnLst/>
              <a:rect r="r" b="b" t="t" l="l"/>
              <a:pathLst>
                <a:path h="1417908" w="571896">
                  <a:moveTo>
                    <a:pt x="571896" y="11416"/>
                  </a:moveTo>
                  <a:lnTo>
                    <a:pt x="571896" y="1293710"/>
                  </a:lnTo>
                  <a:cubicBezTo>
                    <a:pt x="571896" y="1300604"/>
                    <a:pt x="567697" y="1306803"/>
                    <a:pt x="561295" y="1309363"/>
                  </a:cubicBezTo>
                  <a:lnTo>
                    <a:pt x="296548" y="1415188"/>
                  </a:lnTo>
                  <a:cubicBezTo>
                    <a:pt x="289743" y="1417908"/>
                    <a:pt x="282153" y="1417908"/>
                    <a:pt x="275348" y="1415188"/>
                  </a:cubicBezTo>
                  <a:lnTo>
                    <a:pt x="10600" y="1309363"/>
                  </a:lnTo>
                  <a:cubicBezTo>
                    <a:pt x="4198" y="1306803"/>
                    <a:pt x="0" y="1300604"/>
                    <a:pt x="0" y="1293710"/>
                  </a:cubicBezTo>
                  <a:lnTo>
                    <a:pt x="0" y="11416"/>
                  </a:lnTo>
                  <a:cubicBezTo>
                    <a:pt x="0" y="8388"/>
                    <a:pt x="1203" y="5484"/>
                    <a:pt x="3344" y="3344"/>
                  </a:cubicBezTo>
                  <a:cubicBezTo>
                    <a:pt x="5484" y="1203"/>
                    <a:pt x="8388" y="0"/>
                    <a:pt x="11416" y="0"/>
                  </a:cubicBezTo>
                  <a:lnTo>
                    <a:pt x="560480" y="0"/>
                  </a:lnTo>
                  <a:cubicBezTo>
                    <a:pt x="563508" y="0"/>
                    <a:pt x="566411" y="1203"/>
                    <a:pt x="568552" y="3344"/>
                  </a:cubicBezTo>
                  <a:cubicBezTo>
                    <a:pt x="570693" y="5484"/>
                    <a:pt x="571896" y="8388"/>
                    <a:pt x="571896" y="11416"/>
                  </a:cubicBezTo>
                  <a:close/>
                </a:path>
              </a:pathLst>
            </a:custGeom>
            <a:solidFill>
              <a:srgbClr val="FFDE59"/>
            </a:solidFill>
            <a:ln w="38100" cap="sq">
              <a:solidFill>
                <a:srgbClr val="FFBD59"/>
              </a:solidFill>
              <a:prstDash val="solid"/>
              <a:miter/>
            </a:ln>
          </p:spPr>
        </p:sp>
        <p:sp>
          <p:nvSpPr>
            <p:cNvPr name="TextBox 11" id="11"/>
            <p:cNvSpPr txBox="true"/>
            <p:nvPr/>
          </p:nvSpPr>
          <p:spPr>
            <a:xfrm>
              <a:off x="0" y="47625"/>
              <a:ext cx="571896" cy="1257500"/>
            </a:xfrm>
            <a:prstGeom prst="rect">
              <a:avLst/>
            </a:prstGeom>
          </p:spPr>
          <p:txBody>
            <a:bodyPr anchor="ctr" rtlCol="false" tIns="50800" lIns="50800" bIns="50800" rIns="50800"/>
            <a:lstStyle/>
            <a:p>
              <a:pPr algn="ctr">
                <a:lnSpc>
                  <a:spcPts val="2499"/>
                </a:lnSpc>
              </a:pPr>
            </a:p>
          </p:txBody>
        </p:sp>
      </p:grpSp>
      <p:grpSp>
        <p:nvGrpSpPr>
          <p:cNvPr name="Group 12" id="12"/>
          <p:cNvGrpSpPr/>
          <p:nvPr/>
        </p:nvGrpSpPr>
        <p:grpSpPr>
          <a:xfrm rot="0">
            <a:off x="11828849" y="1368262"/>
            <a:ext cx="3178948" cy="7890038"/>
            <a:chOff x="0" y="0"/>
            <a:chExt cx="571896" cy="1419425"/>
          </a:xfrm>
        </p:grpSpPr>
        <p:sp>
          <p:nvSpPr>
            <p:cNvPr name="Freeform 13" id="13"/>
            <p:cNvSpPr/>
            <p:nvPr/>
          </p:nvSpPr>
          <p:spPr>
            <a:xfrm flipH="false" flipV="false" rot="0">
              <a:off x="0" y="0"/>
              <a:ext cx="571896" cy="1417908"/>
            </a:xfrm>
            <a:custGeom>
              <a:avLst/>
              <a:gdLst/>
              <a:ahLst/>
              <a:cxnLst/>
              <a:rect r="r" b="b" t="t" l="l"/>
              <a:pathLst>
                <a:path h="1417908" w="571896">
                  <a:moveTo>
                    <a:pt x="571896" y="11416"/>
                  </a:moveTo>
                  <a:lnTo>
                    <a:pt x="571896" y="1293710"/>
                  </a:lnTo>
                  <a:cubicBezTo>
                    <a:pt x="571896" y="1300604"/>
                    <a:pt x="567697" y="1306803"/>
                    <a:pt x="561295" y="1309363"/>
                  </a:cubicBezTo>
                  <a:lnTo>
                    <a:pt x="296548" y="1415188"/>
                  </a:lnTo>
                  <a:cubicBezTo>
                    <a:pt x="289743" y="1417908"/>
                    <a:pt x="282153" y="1417908"/>
                    <a:pt x="275348" y="1415188"/>
                  </a:cubicBezTo>
                  <a:lnTo>
                    <a:pt x="10600" y="1309363"/>
                  </a:lnTo>
                  <a:cubicBezTo>
                    <a:pt x="4198" y="1306803"/>
                    <a:pt x="0" y="1300604"/>
                    <a:pt x="0" y="1293710"/>
                  </a:cubicBezTo>
                  <a:lnTo>
                    <a:pt x="0" y="11416"/>
                  </a:lnTo>
                  <a:cubicBezTo>
                    <a:pt x="0" y="8388"/>
                    <a:pt x="1203" y="5484"/>
                    <a:pt x="3344" y="3344"/>
                  </a:cubicBezTo>
                  <a:cubicBezTo>
                    <a:pt x="5484" y="1203"/>
                    <a:pt x="8388" y="0"/>
                    <a:pt x="11416" y="0"/>
                  </a:cubicBezTo>
                  <a:lnTo>
                    <a:pt x="560480" y="0"/>
                  </a:lnTo>
                  <a:cubicBezTo>
                    <a:pt x="563508" y="0"/>
                    <a:pt x="566411" y="1203"/>
                    <a:pt x="568552" y="3344"/>
                  </a:cubicBezTo>
                  <a:cubicBezTo>
                    <a:pt x="570693" y="5484"/>
                    <a:pt x="571896" y="8388"/>
                    <a:pt x="571896" y="11416"/>
                  </a:cubicBezTo>
                  <a:close/>
                </a:path>
              </a:pathLst>
            </a:custGeom>
            <a:solidFill>
              <a:srgbClr val="FF914D"/>
            </a:solidFill>
            <a:ln w="38100" cap="sq">
              <a:solidFill>
                <a:srgbClr val="FA6B27"/>
              </a:solidFill>
              <a:prstDash val="solid"/>
              <a:miter/>
            </a:ln>
          </p:spPr>
        </p:sp>
        <p:sp>
          <p:nvSpPr>
            <p:cNvPr name="TextBox 14" id="14"/>
            <p:cNvSpPr txBox="true"/>
            <p:nvPr/>
          </p:nvSpPr>
          <p:spPr>
            <a:xfrm>
              <a:off x="0" y="47625"/>
              <a:ext cx="571896" cy="1257500"/>
            </a:xfrm>
            <a:prstGeom prst="rect">
              <a:avLst/>
            </a:prstGeom>
          </p:spPr>
          <p:txBody>
            <a:bodyPr anchor="ctr" rtlCol="false" tIns="50800" lIns="50800" bIns="50800" rIns="50800"/>
            <a:lstStyle/>
            <a:p>
              <a:pPr algn="ctr">
                <a:lnSpc>
                  <a:spcPts val="2499"/>
                </a:lnSpc>
              </a:pPr>
            </a:p>
          </p:txBody>
        </p:sp>
      </p:grpSp>
      <p:grpSp>
        <p:nvGrpSpPr>
          <p:cNvPr name="Group 15" id="15"/>
          <p:cNvGrpSpPr/>
          <p:nvPr/>
        </p:nvGrpSpPr>
        <p:grpSpPr>
          <a:xfrm rot="0">
            <a:off x="3208322" y="1757724"/>
            <a:ext cx="3325263" cy="1373269"/>
            <a:chOff x="0" y="0"/>
            <a:chExt cx="875789" cy="361684"/>
          </a:xfrm>
        </p:grpSpPr>
        <p:sp>
          <p:nvSpPr>
            <p:cNvPr name="Freeform 16" id="16"/>
            <p:cNvSpPr/>
            <p:nvPr/>
          </p:nvSpPr>
          <p:spPr>
            <a:xfrm flipH="false" flipV="false" rot="0">
              <a:off x="0" y="0"/>
              <a:ext cx="875789" cy="361684"/>
            </a:xfrm>
            <a:custGeom>
              <a:avLst/>
              <a:gdLst/>
              <a:ahLst/>
              <a:cxnLst/>
              <a:rect r="r" b="b" t="t" l="l"/>
              <a:pathLst>
                <a:path h="361684" w="875789">
                  <a:moveTo>
                    <a:pt x="13969" y="0"/>
                  </a:moveTo>
                  <a:lnTo>
                    <a:pt x="861820" y="0"/>
                  </a:lnTo>
                  <a:cubicBezTo>
                    <a:pt x="865525" y="0"/>
                    <a:pt x="869078" y="1472"/>
                    <a:pt x="871698" y="4092"/>
                  </a:cubicBezTo>
                  <a:cubicBezTo>
                    <a:pt x="874318" y="6711"/>
                    <a:pt x="875789" y="10264"/>
                    <a:pt x="875789" y="13969"/>
                  </a:cubicBezTo>
                  <a:lnTo>
                    <a:pt x="875789" y="347715"/>
                  </a:lnTo>
                  <a:cubicBezTo>
                    <a:pt x="875789" y="351420"/>
                    <a:pt x="874318" y="354973"/>
                    <a:pt x="871698" y="357593"/>
                  </a:cubicBezTo>
                  <a:cubicBezTo>
                    <a:pt x="869078" y="360212"/>
                    <a:pt x="865525" y="361684"/>
                    <a:pt x="861820" y="361684"/>
                  </a:cubicBezTo>
                  <a:lnTo>
                    <a:pt x="13969" y="361684"/>
                  </a:lnTo>
                  <a:cubicBezTo>
                    <a:pt x="10264" y="361684"/>
                    <a:pt x="6711" y="360212"/>
                    <a:pt x="4092" y="357593"/>
                  </a:cubicBezTo>
                  <a:cubicBezTo>
                    <a:pt x="1472" y="354973"/>
                    <a:pt x="0" y="351420"/>
                    <a:pt x="0" y="347715"/>
                  </a:cubicBezTo>
                  <a:lnTo>
                    <a:pt x="0" y="13969"/>
                  </a:lnTo>
                  <a:cubicBezTo>
                    <a:pt x="0" y="10264"/>
                    <a:pt x="1472" y="6711"/>
                    <a:pt x="4092" y="4092"/>
                  </a:cubicBezTo>
                  <a:cubicBezTo>
                    <a:pt x="6711" y="1472"/>
                    <a:pt x="10264" y="0"/>
                    <a:pt x="13969" y="0"/>
                  </a:cubicBezTo>
                  <a:close/>
                </a:path>
              </a:pathLst>
            </a:custGeom>
            <a:solidFill>
              <a:srgbClr val="FFBD59"/>
            </a:solidFill>
          </p:spPr>
        </p:sp>
        <p:sp>
          <p:nvSpPr>
            <p:cNvPr name="TextBox 17" id="17"/>
            <p:cNvSpPr txBox="true"/>
            <p:nvPr/>
          </p:nvSpPr>
          <p:spPr>
            <a:xfrm>
              <a:off x="0" y="85725"/>
              <a:ext cx="875789" cy="275959"/>
            </a:xfrm>
            <a:prstGeom prst="rect">
              <a:avLst/>
            </a:prstGeom>
          </p:spPr>
          <p:txBody>
            <a:bodyPr anchor="ctr" rtlCol="false" tIns="50800" lIns="50800" bIns="50800" rIns="50800"/>
            <a:lstStyle/>
            <a:p>
              <a:pPr algn="ctr">
                <a:lnSpc>
                  <a:spcPts val="4499"/>
                </a:lnSpc>
              </a:pPr>
              <a:r>
                <a:rPr lang="en-US" sz="4499" spc="224">
                  <a:solidFill>
                    <a:srgbClr val="FFFFFF"/>
                  </a:solidFill>
                  <a:latin typeface="Linux Biolinum Bold"/>
                </a:rPr>
                <a:t>BASIC</a:t>
              </a:r>
            </a:p>
          </p:txBody>
        </p:sp>
      </p:grpSp>
      <p:grpSp>
        <p:nvGrpSpPr>
          <p:cNvPr name="Group 18" id="18"/>
          <p:cNvGrpSpPr/>
          <p:nvPr/>
        </p:nvGrpSpPr>
        <p:grpSpPr>
          <a:xfrm rot="0">
            <a:off x="7482007" y="1757724"/>
            <a:ext cx="3325263" cy="1373269"/>
            <a:chOff x="0" y="0"/>
            <a:chExt cx="875789" cy="361684"/>
          </a:xfrm>
        </p:grpSpPr>
        <p:sp>
          <p:nvSpPr>
            <p:cNvPr name="Freeform 19" id="19"/>
            <p:cNvSpPr/>
            <p:nvPr/>
          </p:nvSpPr>
          <p:spPr>
            <a:xfrm flipH="false" flipV="false" rot="0">
              <a:off x="0" y="0"/>
              <a:ext cx="875789" cy="361684"/>
            </a:xfrm>
            <a:custGeom>
              <a:avLst/>
              <a:gdLst/>
              <a:ahLst/>
              <a:cxnLst/>
              <a:rect r="r" b="b" t="t" l="l"/>
              <a:pathLst>
                <a:path h="361684" w="875789">
                  <a:moveTo>
                    <a:pt x="13969" y="0"/>
                  </a:moveTo>
                  <a:lnTo>
                    <a:pt x="861820" y="0"/>
                  </a:lnTo>
                  <a:cubicBezTo>
                    <a:pt x="865525" y="0"/>
                    <a:pt x="869078" y="1472"/>
                    <a:pt x="871698" y="4092"/>
                  </a:cubicBezTo>
                  <a:cubicBezTo>
                    <a:pt x="874318" y="6711"/>
                    <a:pt x="875789" y="10264"/>
                    <a:pt x="875789" y="13969"/>
                  </a:cubicBezTo>
                  <a:lnTo>
                    <a:pt x="875789" y="347715"/>
                  </a:lnTo>
                  <a:cubicBezTo>
                    <a:pt x="875789" y="351420"/>
                    <a:pt x="874318" y="354973"/>
                    <a:pt x="871698" y="357593"/>
                  </a:cubicBezTo>
                  <a:cubicBezTo>
                    <a:pt x="869078" y="360212"/>
                    <a:pt x="865525" y="361684"/>
                    <a:pt x="861820" y="361684"/>
                  </a:cubicBezTo>
                  <a:lnTo>
                    <a:pt x="13969" y="361684"/>
                  </a:lnTo>
                  <a:cubicBezTo>
                    <a:pt x="10264" y="361684"/>
                    <a:pt x="6711" y="360212"/>
                    <a:pt x="4092" y="357593"/>
                  </a:cubicBezTo>
                  <a:cubicBezTo>
                    <a:pt x="1472" y="354973"/>
                    <a:pt x="0" y="351420"/>
                    <a:pt x="0" y="347715"/>
                  </a:cubicBezTo>
                  <a:lnTo>
                    <a:pt x="0" y="13969"/>
                  </a:lnTo>
                  <a:cubicBezTo>
                    <a:pt x="0" y="10264"/>
                    <a:pt x="1472" y="6711"/>
                    <a:pt x="4092" y="4092"/>
                  </a:cubicBezTo>
                  <a:cubicBezTo>
                    <a:pt x="6711" y="1472"/>
                    <a:pt x="10264" y="0"/>
                    <a:pt x="13969" y="0"/>
                  </a:cubicBezTo>
                  <a:close/>
                </a:path>
              </a:pathLst>
            </a:custGeom>
            <a:solidFill>
              <a:srgbClr val="FF914D"/>
            </a:solidFill>
          </p:spPr>
        </p:sp>
        <p:sp>
          <p:nvSpPr>
            <p:cNvPr name="TextBox 20" id="20"/>
            <p:cNvSpPr txBox="true"/>
            <p:nvPr/>
          </p:nvSpPr>
          <p:spPr>
            <a:xfrm>
              <a:off x="0" y="85725"/>
              <a:ext cx="875789" cy="275959"/>
            </a:xfrm>
            <a:prstGeom prst="rect">
              <a:avLst/>
            </a:prstGeom>
          </p:spPr>
          <p:txBody>
            <a:bodyPr anchor="ctr" rtlCol="false" tIns="50800" lIns="50800" bIns="50800" rIns="50800"/>
            <a:lstStyle/>
            <a:p>
              <a:pPr algn="ctr">
                <a:lnSpc>
                  <a:spcPts val="4499"/>
                </a:lnSpc>
              </a:pPr>
              <a:r>
                <a:rPr lang="en-US" sz="4499" spc="224">
                  <a:solidFill>
                    <a:srgbClr val="FFFFFF"/>
                  </a:solidFill>
                  <a:latin typeface="Linux Biolinum Bold"/>
                </a:rPr>
                <a:t> </a:t>
              </a:r>
            </a:p>
          </p:txBody>
        </p:sp>
      </p:grpSp>
      <p:grpSp>
        <p:nvGrpSpPr>
          <p:cNvPr name="Group 21" id="21"/>
          <p:cNvGrpSpPr/>
          <p:nvPr/>
        </p:nvGrpSpPr>
        <p:grpSpPr>
          <a:xfrm rot="0">
            <a:off x="11755691" y="1757724"/>
            <a:ext cx="3325263" cy="1373269"/>
            <a:chOff x="0" y="0"/>
            <a:chExt cx="875789" cy="361684"/>
          </a:xfrm>
        </p:grpSpPr>
        <p:sp>
          <p:nvSpPr>
            <p:cNvPr name="Freeform 22" id="22"/>
            <p:cNvSpPr/>
            <p:nvPr/>
          </p:nvSpPr>
          <p:spPr>
            <a:xfrm flipH="false" flipV="false" rot="0">
              <a:off x="0" y="0"/>
              <a:ext cx="875789" cy="361684"/>
            </a:xfrm>
            <a:custGeom>
              <a:avLst/>
              <a:gdLst/>
              <a:ahLst/>
              <a:cxnLst/>
              <a:rect r="r" b="b" t="t" l="l"/>
              <a:pathLst>
                <a:path h="361684" w="875789">
                  <a:moveTo>
                    <a:pt x="13969" y="0"/>
                  </a:moveTo>
                  <a:lnTo>
                    <a:pt x="861820" y="0"/>
                  </a:lnTo>
                  <a:cubicBezTo>
                    <a:pt x="865525" y="0"/>
                    <a:pt x="869078" y="1472"/>
                    <a:pt x="871698" y="4092"/>
                  </a:cubicBezTo>
                  <a:cubicBezTo>
                    <a:pt x="874318" y="6711"/>
                    <a:pt x="875789" y="10264"/>
                    <a:pt x="875789" y="13969"/>
                  </a:cubicBezTo>
                  <a:lnTo>
                    <a:pt x="875789" y="347715"/>
                  </a:lnTo>
                  <a:cubicBezTo>
                    <a:pt x="875789" y="351420"/>
                    <a:pt x="874318" y="354973"/>
                    <a:pt x="871698" y="357593"/>
                  </a:cubicBezTo>
                  <a:cubicBezTo>
                    <a:pt x="869078" y="360212"/>
                    <a:pt x="865525" y="361684"/>
                    <a:pt x="861820" y="361684"/>
                  </a:cubicBezTo>
                  <a:lnTo>
                    <a:pt x="13969" y="361684"/>
                  </a:lnTo>
                  <a:cubicBezTo>
                    <a:pt x="10264" y="361684"/>
                    <a:pt x="6711" y="360212"/>
                    <a:pt x="4092" y="357593"/>
                  </a:cubicBezTo>
                  <a:cubicBezTo>
                    <a:pt x="1472" y="354973"/>
                    <a:pt x="0" y="351420"/>
                    <a:pt x="0" y="347715"/>
                  </a:cubicBezTo>
                  <a:lnTo>
                    <a:pt x="0" y="13969"/>
                  </a:lnTo>
                  <a:cubicBezTo>
                    <a:pt x="0" y="10264"/>
                    <a:pt x="1472" y="6711"/>
                    <a:pt x="4092" y="4092"/>
                  </a:cubicBezTo>
                  <a:cubicBezTo>
                    <a:pt x="6711" y="1472"/>
                    <a:pt x="10264" y="0"/>
                    <a:pt x="13969" y="0"/>
                  </a:cubicBezTo>
                  <a:close/>
                </a:path>
              </a:pathLst>
            </a:custGeom>
            <a:solidFill>
              <a:srgbClr val="FA6B27"/>
            </a:solidFill>
          </p:spPr>
        </p:sp>
        <p:sp>
          <p:nvSpPr>
            <p:cNvPr name="TextBox 23" id="23"/>
            <p:cNvSpPr txBox="true"/>
            <p:nvPr/>
          </p:nvSpPr>
          <p:spPr>
            <a:xfrm>
              <a:off x="0" y="85725"/>
              <a:ext cx="875789" cy="275959"/>
            </a:xfrm>
            <a:prstGeom prst="rect">
              <a:avLst/>
            </a:prstGeom>
          </p:spPr>
          <p:txBody>
            <a:bodyPr anchor="ctr" rtlCol="false" tIns="50800" lIns="50800" bIns="50800" rIns="50800"/>
            <a:lstStyle/>
            <a:p>
              <a:pPr algn="ctr">
                <a:lnSpc>
                  <a:spcPts val="4499"/>
                </a:lnSpc>
              </a:pPr>
            </a:p>
          </p:txBody>
        </p:sp>
      </p:grpSp>
      <p:grpSp>
        <p:nvGrpSpPr>
          <p:cNvPr name="Group 24" id="24"/>
          <p:cNvGrpSpPr/>
          <p:nvPr/>
        </p:nvGrpSpPr>
        <p:grpSpPr>
          <a:xfrm rot="0">
            <a:off x="3281480" y="7554612"/>
            <a:ext cx="3178948" cy="1703688"/>
            <a:chOff x="0" y="0"/>
            <a:chExt cx="571896" cy="306495"/>
          </a:xfrm>
        </p:grpSpPr>
        <p:sp>
          <p:nvSpPr>
            <p:cNvPr name="Freeform 25" id="25"/>
            <p:cNvSpPr/>
            <p:nvPr/>
          </p:nvSpPr>
          <p:spPr>
            <a:xfrm flipH="false" flipV="false" rot="0">
              <a:off x="0" y="0"/>
              <a:ext cx="571896" cy="304978"/>
            </a:xfrm>
            <a:custGeom>
              <a:avLst/>
              <a:gdLst/>
              <a:ahLst/>
              <a:cxnLst/>
              <a:rect r="r" b="b" t="t" l="l"/>
              <a:pathLst>
                <a:path h="304978" w="571896">
                  <a:moveTo>
                    <a:pt x="571896" y="11416"/>
                  </a:moveTo>
                  <a:lnTo>
                    <a:pt x="571896" y="180779"/>
                  </a:lnTo>
                  <a:cubicBezTo>
                    <a:pt x="571896" y="187674"/>
                    <a:pt x="567697" y="193873"/>
                    <a:pt x="561295" y="196432"/>
                  </a:cubicBezTo>
                  <a:lnTo>
                    <a:pt x="296548" y="302258"/>
                  </a:lnTo>
                  <a:cubicBezTo>
                    <a:pt x="289743" y="304978"/>
                    <a:pt x="282153" y="304978"/>
                    <a:pt x="275348" y="302258"/>
                  </a:cubicBezTo>
                  <a:lnTo>
                    <a:pt x="10600" y="196432"/>
                  </a:lnTo>
                  <a:cubicBezTo>
                    <a:pt x="4198" y="193873"/>
                    <a:pt x="0" y="187674"/>
                    <a:pt x="0" y="180779"/>
                  </a:cubicBezTo>
                  <a:lnTo>
                    <a:pt x="0" y="11416"/>
                  </a:lnTo>
                  <a:cubicBezTo>
                    <a:pt x="0" y="8388"/>
                    <a:pt x="1203" y="5484"/>
                    <a:pt x="3344" y="3344"/>
                  </a:cubicBezTo>
                  <a:cubicBezTo>
                    <a:pt x="5484" y="1203"/>
                    <a:pt x="8388" y="0"/>
                    <a:pt x="11416" y="0"/>
                  </a:cubicBezTo>
                  <a:lnTo>
                    <a:pt x="560480" y="0"/>
                  </a:lnTo>
                  <a:cubicBezTo>
                    <a:pt x="563508" y="0"/>
                    <a:pt x="566411" y="1203"/>
                    <a:pt x="568552" y="3344"/>
                  </a:cubicBezTo>
                  <a:cubicBezTo>
                    <a:pt x="570693" y="5484"/>
                    <a:pt x="571896" y="8388"/>
                    <a:pt x="571896" y="11416"/>
                  </a:cubicBezTo>
                  <a:close/>
                </a:path>
              </a:pathLst>
            </a:custGeom>
            <a:solidFill>
              <a:srgbClr val="FFBD59"/>
            </a:solidFill>
            <a:ln w="38100" cap="sq">
              <a:solidFill>
                <a:srgbClr val="FFBD59"/>
              </a:solidFill>
              <a:prstDash val="solid"/>
              <a:miter/>
            </a:ln>
          </p:spPr>
        </p:sp>
        <p:sp>
          <p:nvSpPr>
            <p:cNvPr name="TextBox 26" id="26"/>
            <p:cNvSpPr txBox="true"/>
            <p:nvPr/>
          </p:nvSpPr>
          <p:spPr>
            <a:xfrm>
              <a:off x="0" y="85725"/>
              <a:ext cx="571896" cy="106470"/>
            </a:xfrm>
            <a:prstGeom prst="rect">
              <a:avLst/>
            </a:prstGeom>
          </p:spPr>
          <p:txBody>
            <a:bodyPr anchor="ctr" rtlCol="false" tIns="50800" lIns="50800" bIns="50800" rIns="50800"/>
            <a:lstStyle/>
            <a:p>
              <a:pPr algn="ctr">
                <a:lnSpc>
                  <a:spcPts val="4499"/>
                </a:lnSpc>
              </a:pPr>
              <a:r>
                <a:rPr lang="en-US" sz="4499" spc="224">
                  <a:solidFill>
                    <a:srgbClr val="FFFFFF"/>
                  </a:solidFill>
                  <a:latin typeface="Linux Biolinum"/>
                </a:rPr>
                <a:t>FREE</a:t>
              </a:r>
            </a:p>
          </p:txBody>
        </p:sp>
      </p:grpSp>
      <p:grpSp>
        <p:nvGrpSpPr>
          <p:cNvPr name="Group 27" id="27"/>
          <p:cNvGrpSpPr/>
          <p:nvPr/>
        </p:nvGrpSpPr>
        <p:grpSpPr>
          <a:xfrm rot="0">
            <a:off x="7554526" y="7554612"/>
            <a:ext cx="3178948" cy="1703688"/>
            <a:chOff x="0" y="0"/>
            <a:chExt cx="571896" cy="306495"/>
          </a:xfrm>
        </p:grpSpPr>
        <p:sp>
          <p:nvSpPr>
            <p:cNvPr name="Freeform 28" id="28"/>
            <p:cNvSpPr/>
            <p:nvPr/>
          </p:nvSpPr>
          <p:spPr>
            <a:xfrm flipH="false" flipV="false" rot="0">
              <a:off x="0" y="0"/>
              <a:ext cx="571896" cy="304978"/>
            </a:xfrm>
            <a:custGeom>
              <a:avLst/>
              <a:gdLst/>
              <a:ahLst/>
              <a:cxnLst/>
              <a:rect r="r" b="b" t="t" l="l"/>
              <a:pathLst>
                <a:path h="304978" w="571896">
                  <a:moveTo>
                    <a:pt x="571896" y="11416"/>
                  </a:moveTo>
                  <a:lnTo>
                    <a:pt x="571896" y="180779"/>
                  </a:lnTo>
                  <a:cubicBezTo>
                    <a:pt x="571896" y="187674"/>
                    <a:pt x="567697" y="193873"/>
                    <a:pt x="561295" y="196432"/>
                  </a:cubicBezTo>
                  <a:lnTo>
                    <a:pt x="296548" y="302258"/>
                  </a:lnTo>
                  <a:cubicBezTo>
                    <a:pt x="289743" y="304978"/>
                    <a:pt x="282153" y="304978"/>
                    <a:pt x="275348" y="302258"/>
                  </a:cubicBezTo>
                  <a:lnTo>
                    <a:pt x="10600" y="196432"/>
                  </a:lnTo>
                  <a:cubicBezTo>
                    <a:pt x="4198" y="193873"/>
                    <a:pt x="0" y="187674"/>
                    <a:pt x="0" y="180779"/>
                  </a:cubicBezTo>
                  <a:lnTo>
                    <a:pt x="0" y="11416"/>
                  </a:lnTo>
                  <a:cubicBezTo>
                    <a:pt x="0" y="8388"/>
                    <a:pt x="1203" y="5484"/>
                    <a:pt x="3344" y="3344"/>
                  </a:cubicBezTo>
                  <a:cubicBezTo>
                    <a:pt x="5484" y="1203"/>
                    <a:pt x="8388" y="0"/>
                    <a:pt x="11416" y="0"/>
                  </a:cubicBezTo>
                  <a:lnTo>
                    <a:pt x="560480" y="0"/>
                  </a:lnTo>
                  <a:cubicBezTo>
                    <a:pt x="563508" y="0"/>
                    <a:pt x="566411" y="1203"/>
                    <a:pt x="568552" y="3344"/>
                  </a:cubicBezTo>
                  <a:cubicBezTo>
                    <a:pt x="570693" y="5484"/>
                    <a:pt x="571896" y="8388"/>
                    <a:pt x="571896" y="11416"/>
                  </a:cubicBezTo>
                  <a:close/>
                </a:path>
              </a:pathLst>
            </a:custGeom>
            <a:solidFill>
              <a:srgbClr val="FF914D"/>
            </a:solidFill>
            <a:ln w="38100" cap="sq">
              <a:solidFill>
                <a:srgbClr val="FF914D"/>
              </a:solidFill>
              <a:prstDash val="solid"/>
              <a:miter/>
            </a:ln>
          </p:spPr>
        </p:sp>
        <p:sp>
          <p:nvSpPr>
            <p:cNvPr name="TextBox 29" id="29"/>
            <p:cNvSpPr txBox="true"/>
            <p:nvPr/>
          </p:nvSpPr>
          <p:spPr>
            <a:xfrm>
              <a:off x="0" y="66675"/>
              <a:ext cx="571896" cy="125520"/>
            </a:xfrm>
            <a:prstGeom prst="rect">
              <a:avLst/>
            </a:prstGeom>
          </p:spPr>
          <p:txBody>
            <a:bodyPr anchor="ctr" rtlCol="false" tIns="50800" lIns="50800" bIns="50800" rIns="50800"/>
            <a:lstStyle/>
            <a:p>
              <a:pPr algn="ctr">
                <a:lnSpc>
                  <a:spcPts val="3499"/>
                </a:lnSpc>
              </a:pPr>
              <a:r>
                <a:rPr lang="en-US" sz="3499" spc="174">
                  <a:solidFill>
                    <a:srgbClr val="FFFFFF"/>
                  </a:solidFill>
                  <a:latin typeface="Linux Biolinum"/>
                </a:rPr>
                <a:t>€4.95/MONTH</a:t>
              </a:r>
            </a:p>
          </p:txBody>
        </p:sp>
      </p:grpSp>
      <p:grpSp>
        <p:nvGrpSpPr>
          <p:cNvPr name="Group 30" id="30"/>
          <p:cNvGrpSpPr/>
          <p:nvPr/>
        </p:nvGrpSpPr>
        <p:grpSpPr>
          <a:xfrm rot="0">
            <a:off x="11828849" y="7554612"/>
            <a:ext cx="3178948" cy="1703688"/>
            <a:chOff x="0" y="0"/>
            <a:chExt cx="571896" cy="306495"/>
          </a:xfrm>
        </p:grpSpPr>
        <p:sp>
          <p:nvSpPr>
            <p:cNvPr name="Freeform 31" id="31"/>
            <p:cNvSpPr/>
            <p:nvPr/>
          </p:nvSpPr>
          <p:spPr>
            <a:xfrm flipH="false" flipV="false" rot="0">
              <a:off x="0" y="0"/>
              <a:ext cx="571896" cy="304978"/>
            </a:xfrm>
            <a:custGeom>
              <a:avLst/>
              <a:gdLst/>
              <a:ahLst/>
              <a:cxnLst/>
              <a:rect r="r" b="b" t="t" l="l"/>
              <a:pathLst>
                <a:path h="304978" w="571896">
                  <a:moveTo>
                    <a:pt x="571896" y="11416"/>
                  </a:moveTo>
                  <a:lnTo>
                    <a:pt x="571896" y="180779"/>
                  </a:lnTo>
                  <a:cubicBezTo>
                    <a:pt x="571896" y="187674"/>
                    <a:pt x="567697" y="193873"/>
                    <a:pt x="561295" y="196432"/>
                  </a:cubicBezTo>
                  <a:lnTo>
                    <a:pt x="296548" y="302258"/>
                  </a:lnTo>
                  <a:cubicBezTo>
                    <a:pt x="289743" y="304978"/>
                    <a:pt x="282153" y="304978"/>
                    <a:pt x="275348" y="302258"/>
                  </a:cubicBezTo>
                  <a:lnTo>
                    <a:pt x="10600" y="196432"/>
                  </a:lnTo>
                  <a:cubicBezTo>
                    <a:pt x="4198" y="193873"/>
                    <a:pt x="0" y="187674"/>
                    <a:pt x="0" y="180779"/>
                  </a:cubicBezTo>
                  <a:lnTo>
                    <a:pt x="0" y="11416"/>
                  </a:lnTo>
                  <a:cubicBezTo>
                    <a:pt x="0" y="8388"/>
                    <a:pt x="1203" y="5484"/>
                    <a:pt x="3344" y="3344"/>
                  </a:cubicBezTo>
                  <a:cubicBezTo>
                    <a:pt x="5484" y="1203"/>
                    <a:pt x="8388" y="0"/>
                    <a:pt x="11416" y="0"/>
                  </a:cubicBezTo>
                  <a:lnTo>
                    <a:pt x="560480" y="0"/>
                  </a:lnTo>
                  <a:cubicBezTo>
                    <a:pt x="563508" y="0"/>
                    <a:pt x="566411" y="1203"/>
                    <a:pt x="568552" y="3344"/>
                  </a:cubicBezTo>
                  <a:cubicBezTo>
                    <a:pt x="570693" y="5484"/>
                    <a:pt x="571896" y="8388"/>
                    <a:pt x="571896" y="11416"/>
                  </a:cubicBezTo>
                  <a:close/>
                </a:path>
              </a:pathLst>
            </a:custGeom>
            <a:solidFill>
              <a:srgbClr val="FA6B27"/>
            </a:solidFill>
            <a:ln w="38100" cap="sq">
              <a:solidFill>
                <a:srgbClr val="FA6B27"/>
              </a:solidFill>
              <a:prstDash val="solid"/>
              <a:miter/>
            </a:ln>
          </p:spPr>
        </p:sp>
        <p:sp>
          <p:nvSpPr>
            <p:cNvPr name="TextBox 32" id="32"/>
            <p:cNvSpPr txBox="true"/>
            <p:nvPr/>
          </p:nvSpPr>
          <p:spPr>
            <a:xfrm>
              <a:off x="0" y="66675"/>
              <a:ext cx="571896" cy="125520"/>
            </a:xfrm>
            <a:prstGeom prst="rect">
              <a:avLst/>
            </a:prstGeom>
          </p:spPr>
          <p:txBody>
            <a:bodyPr anchor="ctr" rtlCol="false" tIns="50800" lIns="50800" bIns="50800" rIns="50800"/>
            <a:lstStyle/>
            <a:p>
              <a:pPr algn="ctr">
                <a:lnSpc>
                  <a:spcPts val="3499"/>
                </a:lnSpc>
              </a:pPr>
              <a:r>
                <a:rPr lang="en-US" sz="3499" spc="174">
                  <a:solidFill>
                    <a:srgbClr val="FFFFFF"/>
                  </a:solidFill>
                  <a:latin typeface="Linux Biolinum"/>
                </a:rPr>
                <a:t>€49.95/YEAR</a:t>
              </a:r>
            </a:p>
          </p:txBody>
        </p:sp>
      </p:grpSp>
      <p:sp>
        <p:nvSpPr>
          <p:cNvPr name="TextBox 33" id="33"/>
          <p:cNvSpPr txBox="true"/>
          <p:nvPr/>
        </p:nvSpPr>
        <p:spPr>
          <a:xfrm rot="0">
            <a:off x="8247750" y="2368158"/>
            <a:ext cx="1793776" cy="533400"/>
          </a:xfrm>
          <a:prstGeom prst="rect">
            <a:avLst/>
          </a:prstGeom>
        </p:spPr>
        <p:txBody>
          <a:bodyPr anchor="t" rtlCol="false" tIns="0" lIns="0" bIns="0" rIns="0">
            <a:spAutoFit/>
          </a:bodyPr>
          <a:lstStyle/>
          <a:p>
            <a:pPr algn="ctr">
              <a:lnSpc>
                <a:spcPts val="4200"/>
              </a:lnSpc>
            </a:pPr>
            <a:r>
              <a:rPr lang="en-US" sz="3000">
                <a:solidFill>
                  <a:srgbClr val="FFFFFF"/>
                </a:solidFill>
                <a:latin typeface="Linux Biolinum"/>
              </a:rPr>
              <a:t>MONTHLY</a:t>
            </a:r>
          </a:p>
        </p:txBody>
      </p:sp>
      <p:sp>
        <p:nvSpPr>
          <p:cNvPr name="TextBox 34" id="34"/>
          <p:cNvSpPr txBox="true"/>
          <p:nvPr/>
        </p:nvSpPr>
        <p:spPr>
          <a:xfrm rot="0">
            <a:off x="8549177" y="1838376"/>
            <a:ext cx="1190923" cy="762000"/>
          </a:xfrm>
          <a:prstGeom prst="rect">
            <a:avLst/>
          </a:prstGeom>
        </p:spPr>
        <p:txBody>
          <a:bodyPr anchor="t" rtlCol="false" tIns="0" lIns="0" bIns="0" rIns="0">
            <a:spAutoFit/>
          </a:bodyPr>
          <a:lstStyle/>
          <a:p>
            <a:pPr algn="ctr">
              <a:lnSpc>
                <a:spcPts val="6299"/>
              </a:lnSpc>
            </a:pPr>
            <a:r>
              <a:rPr lang="en-US" sz="4499">
                <a:solidFill>
                  <a:srgbClr val="FFFFFF"/>
                </a:solidFill>
                <a:latin typeface="Linux Biolinum Bold"/>
              </a:rPr>
              <a:t>PRO</a:t>
            </a:r>
          </a:p>
        </p:txBody>
      </p:sp>
      <p:sp>
        <p:nvSpPr>
          <p:cNvPr name="TextBox 35" id="35"/>
          <p:cNvSpPr txBox="true"/>
          <p:nvPr/>
        </p:nvSpPr>
        <p:spPr>
          <a:xfrm rot="0">
            <a:off x="12761842" y="2399687"/>
            <a:ext cx="1312962" cy="533400"/>
          </a:xfrm>
          <a:prstGeom prst="rect">
            <a:avLst/>
          </a:prstGeom>
        </p:spPr>
        <p:txBody>
          <a:bodyPr anchor="t" rtlCol="false" tIns="0" lIns="0" bIns="0" rIns="0">
            <a:spAutoFit/>
          </a:bodyPr>
          <a:lstStyle/>
          <a:p>
            <a:pPr algn="ctr">
              <a:lnSpc>
                <a:spcPts val="4200"/>
              </a:lnSpc>
            </a:pPr>
            <a:r>
              <a:rPr lang="en-US" sz="3000">
                <a:solidFill>
                  <a:srgbClr val="FFFFFF"/>
                </a:solidFill>
                <a:latin typeface="Linux Biolinum"/>
              </a:rPr>
              <a:t>YEARLY</a:t>
            </a:r>
          </a:p>
        </p:txBody>
      </p:sp>
      <p:sp>
        <p:nvSpPr>
          <p:cNvPr name="TextBox 36" id="36"/>
          <p:cNvSpPr txBox="true"/>
          <p:nvPr/>
        </p:nvSpPr>
        <p:spPr>
          <a:xfrm rot="0">
            <a:off x="12822862" y="1869904"/>
            <a:ext cx="1190923" cy="762000"/>
          </a:xfrm>
          <a:prstGeom prst="rect">
            <a:avLst/>
          </a:prstGeom>
        </p:spPr>
        <p:txBody>
          <a:bodyPr anchor="t" rtlCol="false" tIns="0" lIns="0" bIns="0" rIns="0">
            <a:spAutoFit/>
          </a:bodyPr>
          <a:lstStyle/>
          <a:p>
            <a:pPr algn="ctr">
              <a:lnSpc>
                <a:spcPts val="6299"/>
              </a:lnSpc>
            </a:pPr>
            <a:r>
              <a:rPr lang="en-US" sz="4499">
                <a:solidFill>
                  <a:srgbClr val="FFFFFF"/>
                </a:solidFill>
                <a:latin typeface="Linux Biolinum Bold"/>
              </a:rPr>
              <a:t>PRO</a:t>
            </a:r>
          </a:p>
        </p:txBody>
      </p:sp>
      <p:sp>
        <p:nvSpPr>
          <p:cNvPr name="TextBox 37" id="37"/>
          <p:cNvSpPr txBox="true"/>
          <p:nvPr/>
        </p:nvSpPr>
        <p:spPr>
          <a:xfrm rot="0">
            <a:off x="3208322" y="3294932"/>
            <a:ext cx="3177671" cy="3489325"/>
          </a:xfrm>
          <a:prstGeom prst="rect">
            <a:avLst/>
          </a:prstGeom>
        </p:spPr>
        <p:txBody>
          <a:bodyPr anchor="t" rtlCol="false" tIns="0" lIns="0" bIns="0" rIns="0">
            <a:spAutoFit/>
          </a:bodyPr>
          <a:lstStyle/>
          <a:p>
            <a:pPr marL="539749" indent="-269875" lvl="1">
              <a:lnSpc>
                <a:spcPts val="3499"/>
              </a:lnSpc>
              <a:buFont typeface="Arial"/>
              <a:buChar char="•"/>
            </a:pPr>
            <a:r>
              <a:rPr lang="en-US" sz="2499" spc="124">
                <a:solidFill>
                  <a:srgbClr val="000000"/>
                </a:solidFill>
                <a:latin typeface="Linux Biolinum"/>
              </a:rPr>
              <a:t>Activity tracking</a:t>
            </a:r>
          </a:p>
          <a:p>
            <a:pPr marL="539749" indent="-269875" lvl="1">
              <a:lnSpc>
                <a:spcPts val="3499"/>
              </a:lnSpc>
              <a:buFont typeface="Arial"/>
              <a:buChar char="•"/>
            </a:pPr>
            <a:r>
              <a:rPr lang="en-US" sz="2499" spc="124">
                <a:solidFill>
                  <a:srgbClr val="000000"/>
                </a:solidFill>
                <a:latin typeface="Linux Biolinum"/>
              </a:rPr>
              <a:t>Reminders and medication schedules</a:t>
            </a:r>
          </a:p>
          <a:p>
            <a:pPr marL="539749" indent="-269875" lvl="1">
              <a:lnSpc>
                <a:spcPts val="3499"/>
              </a:lnSpc>
              <a:buFont typeface="Arial"/>
              <a:buChar char="•"/>
            </a:pPr>
            <a:r>
              <a:rPr lang="en-US" sz="2499" spc="124">
                <a:solidFill>
                  <a:srgbClr val="000000"/>
                </a:solidFill>
                <a:latin typeface="Linux Biolinum"/>
              </a:rPr>
              <a:t>Pet profile creation</a:t>
            </a:r>
          </a:p>
          <a:p>
            <a:pPr marL="539749" indent="-269875" lvl="1">
              <a:lnSpc>
                <a:spcPts val="3499"/>
              </a:lnSpc>
              <a:buFont typeface="Arial"/>
              <a:buChar char="•"/>
            </a:pPr>
            <a:r>
              <a:rPr lang="en-US" sz="2499">
                <a:solidFill>
                  <a:srgbClr val="000000"/>
                </a:solidFill>
                <a:latin typeface="Linux Biolinum"/>
              </a:rPr>
              <a:t>Customer care and assistance</a:t>
            </a:r>
          </a:p>
        </p:txBody>
      </p:sp>
      <p:sp>
        <p:nvSpPr>
          <p:cNvPr name="TextBox 38" id="38"/>
          <p:cNvSpPr txBox="true"/>
          <p:nvPr/>
        </p:nvSpPr>
        <p:spPr>
          <a:xfrm rot="0">
            <a:off x="7482007" y="3355252"/>
            <a:ext cx="3174738" cy="3927475"/>
          </a:xfrm>
          <a:prstGeom prst="rect">
            <a:avLst/>
          </a:prstGeom>
        </p:spPr>
        <p:txBody>
          <a:bodyPr anchor="t" rtlCol="false" tIns="0" lIns="0" bIns="0" rIns="0">
            <a:spAutoFit/>
          </a:bodyPr>
          <a:lstStyle/>
          <a:p>
            <a:pPr marL="539749" indent="-269875" lvl="1">
              <a:lnSpc>
                <a:spcPts val="3499"/>
              </a:lnSpc>
              <a:buFont typeface="Arial"/>
              <a:buChar char="•"/>
            </a:pPr>
            <a:r>
              <a:rPr lang="en-US" sz="2499" spc="124">
                <a:solidFill>
                  <a:srgbClr val="000000"/>
                </a:solidFill>
                <a:latin typeface="Linux Biolinum"/>
              </a:rPr>
              <a:t>All the previous benefits</a:t>
            </a:r>
          </a:p>
          <a:p>
            <a:pPr marL="539749" indent="-269875" lvl="1">
              <a:lnSpc>
                <a:spcPts val="3499"/>
              </a:lnSpc>
              <a:buFont typeface="Arial"/>
              <a:buChar char="•"/>
            </a:pPr>
            <a:r>
              <a:rPr lang="en-US" sz="2499" spc="124">
                <a:solidFill>
                  <a:srgbClr val="000000"/>
                </a:solidFill>
                <a:latin typeface="Linux Biolinum"/>
              </a:rPr>
              <a:t>GPS tracking service</a:t>
            </a:r>
          </a:p>
          <a:p>
            <a:pPr marL="539749" indent="-269875" lvl="1">
              <a:lnSpc>
                <a:spcPts val="3499"/>
              </a:lnSpc>
              <a:buFont typeface="Arial"/>
              <a:buChar char="•"/>
            </a:pPr>
            <a:r>
              <a:rPr lang="en-US" sz="2499" spc="124">
                <a:solidFill>
                  <a:srgbClr val="000000"/>
                </a:solidFill>
                <a:latin typeface="Linux Biolinum"/>
              </a:rPr>
              <a:t>Specialist guides and tips</a:t>
            </a:r>
          </a:p>
          <a:p>
            <a:pPr marL="539749" indent="-269875" lvl="1">
              <a:lnSpc>
                <a:spcPts val="3499"/>
              </a:lnSpc>
              <a:buFont typeface="Arial"/>
              <a:buChar char="•"/>
            </a:pPr>
            <a:r>
              <a:rPr lang="en-US" sz="2499" spc="124">
                <a:solidFill>
                  <a:srgbClr val="000000"/>
                </a:solidFill>
                <a:latin typeface="Linux Biolinum"/>
              </a:rPr>
              <a:t>Vet affiliation and scheduling</a:t>
            </a:r>
          </a:p>
          <a:p>
            <a:pPr marL="539749" indent="-269875" lvl="1">
              <a:lnSpc>
                <a:spcPts val="3499"/>
              </a:lnSpc>
              <a:buFont typeface="Arial"/>
              <a:buChar char="•"/>
            </a:pPr>
            <a:r>
              <a:rPr lang="en-US" sz="2499" spc="124">
                <a:solidFill>
                  <a:srgbClr val="000000"/>
                </a:solidFill>
                <a:latin typeface="Linux Biolinum"/>
              </a:rPr>
              <a:t>Medical records</a:t>
            </a:r>
          </a:p>
        </p:txBody>
      </p:sp>
      <p:sp>
        <p:nvSpPr>
          <p:cNvPr name="TextBox 39" id="39"/>
          <p:cNvSpPr txBox="true"/>
          <p:nvPr/>
        </p:nvSpPr>
        <p:spPr>
          <a:xfrm rot="0">
            <a:off x="11666174" y="3355252"/>
            <a:ext cx="3264894" cy="1736725"/>
          </a:xfrm>
          <a:prstGeom prst="rect">
            <a:avLst/>
          </a:prstGeom>
        </p:spPr>
        <p:txBody>
          <a:bodyPr anchor="t" rtlCol="false" tIns="0" lIns="0" bIns="0" rIns="0">
            <a:spAutoFit/>
          </a:bodyPr>
          <a:lstStyle/>
          <a:p>
            <a:pPr marL="539749" indent="-269875" lvl="1">
              <a:lnSpc>
                <a:spcPts val="3499"/>
              </a:lnSpc>
              <a:buFont typeface="Arial"/>
              <a:buChar char="•"/>
            </a:pPr>
            <a:r>
              <a:rPr lang="en-US" sz="2499" spc="124">
                <a:solidFill>
                  <a:srgbClr val="000000"/>
                </a:solidFill>
                <a:latin typeface="Linux Biolinum"/>
              </a:rPr>
              <a:t>All the previous benefits</a:t>
            </a:r>
          </a:p>
          <a:p>
            <a:pPr marL="539749" indent="-269875" lvl="1">
              <a:lnSpc>
                <a:spcPts val="3499"/>
              </a:lnSpc>
              <a:buFont typeface="Arial"/>
              <a:buChar char="•"/>
            </a:pPr>
            <a:r>
              <a:rPr lang="en-US" sz="2499" spc="124">
                <a:solidFill>
                  <a:srgbClr val="000000"/>
                </a:solidFill>
                <a:latin typeface="Linux Biolinum"/>
              </a:rPr>
              <a:t>17% discount from the monthly plan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945769" y="-648575"/>
            <a:ext cx="4550578" cy="4381441"/>
          </a:xfrm>
          <a:custGeom>
            <a:avLst/>
            <a:gdLst/>
            <a:ahLst/>
            <a:cxnLst/>
            <a:rect r="r" b="b" t="t" l="l"/>
            <a:pathLst>
              <a:path h="4381441" w="4550578">
                <a:moveTo>
                  <a:pt x="0" y="0"/>
                </a:moveTo>
                <a:lnTo>
                  <a:pt x="4550578" y="0"/>
                </a:lnTo>
                <a:lnTo>
                  <a:pt x="4550578" y="4381441"/>
                </a:lnTo>
                <a:lnTo>
                  <a:pt x="0" y="438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01689" y="2481852"/>
            <a:ext cx="3583276" cy="3531156"/>
          </a:xfrm>
          <a:custGeom>
            <a:avLst/>
            <a:gdLst/>
            <a:ahLst/>
            <a:cxnLst/>
            <a:rect r="r" b="b" t="t" l="l"/>
            <a:pathLst>
              <a:path h="3531156" w="3583276">
                <a:moveTo>
                  <a:pt x="0" y="0"/>
                </a:moveTo>
                <a:lnTo>
                  <a:pt x="3583276" y="0"/>
                </a:lnTo>
                <a:lnTo>
                  <a:pt x="3583276" y="3531155"/>
                </a:lnTo>
                <a:lnTo>
                  <a:pt x="0" y="35311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5131367">
            <a:off x="15631026" y="7628333"/>
            <a:ext cx="1691219" cy="4627715"/>
          </a:xfrm>
          <a:custGeom>
            <a:avLst/>
            <a:gdLst/>
            <a:ahLst/>
            <a:cxnLst/>
            <a:rect r="r" b="b" t="t" l="l"/>
            <a:pathLst>
              <a:path h="4627715" w="1691219">
                <a:moveTo>
                  <a:pt x="1691220" y="4627715"/>
                </a:moveTo>
                <a:lnTo>
                  <a:pt x="0" y="4627715"/>
                </a:lnTo>
                <a:lnTo>
                  <a:pt x="0" y="0"/>
                </a:lnTo>
                <a:lnTo>
                  <a:pt x="1691220" y="0"/>
                </a:lnTo>
                <a:lnTo>
                  <a:pt x="1691220" y="4627715"/>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5" id="5"/>
          <p:cNvPicPr>
            <a:picLocks noChangeAspect="true"/>
          </p:cNvPicPr>
          <p:nvPr/>
        </p:nvPicPr>
        <p:blipFill>
          <a:blip r:embed="rId8"/>
          <a:stretch>
            <a:fillRect/>
          </a:stretch>
        </p:blipFill>
        <p:spPr>
          <a:xfrm rot="0">
            <a:off x="5804306" y="2360090"/>
            <a:ext cx="6685550" cy="6685550"/>
          </a:xfrm>
          <a:prstGeom prst="rect">
            <a:avLst/>
          </a:prstGeom>
        </p:spPr>
      </p:pic>
      <p:grpSp>
        <p:nvGrpSpPr>
          <p:cNvPr name="Group 6" id="6"/>
          <p:cNvGrpSpPr/>
          <p:nvPr/>
        </p:nvGrpSpPr>
        <p:grpSpPr>
          <a:xfrm rot="0">
            <a:off x="6866714" y="2917219"/>
            <a:ext cx="1443821" cy="1390157"/>
            <a:chOff x="0" y="0"/>
            <a:chExt cx="1925094" cy="1853542"/>
          </a:xfrm>
        </p:grpSpPr>
        <p:sp>
          <p:nvSpPr>
            <p:cNvPr name="Freeform 7" id="7"/>
            <p:cNvSpPr/>
            <p:nvPr/>
          </p:nvSpPr>
          <p:spPr>
            <a:xfrm flipH="false" flipV="false" rot="0">
              <a:off x="0" y="0"/>
              <a:ext cx="1925094" cy="1853542"/>
            </a:xfrm>
            <a:custGeom>
              <a:avLst/>
              <a:gdLst/>
              <a:ahLst/>
              <a:cxnLst/>
              <a:rect r="r" b="b" t="t" l="l"/>
              <a:pathLst>
                <a:path h="1853542" w="1925094">
                  <a:moveTo>
                    <a:pt x="0" y="0"/>
                  </a:moveTo>
                  <a:lnTo>
                    <a:pt x="1925094" y="0"/>
                  </a:lnTo>
                  <a:lnTo>
                    <a:pt x="1925094" y="1853542"/>
                  </a:lnTo>
                  <a:lnTo>
                    <a:pt x="0" y="18535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10800000">
              <a:off x="45820" y="23378"/>
              <a:ext cx="1833454" cy="1806786"/>
            </a:xfrm>
            <a:custGeom>
              <a:avLst/>
              <a:gdLst/>
              <a:ahLst/>
              <a:cxnLst/>
              <a:rect r="r" b="b" t="t" l="l"/>
              <a:pathLst>
                <a:path h="1806786" w="1833454">
                  <a:moveTo>
                    <a:pt x="0" y="0"/>
                  </a:moveTo>
                  <a:lnTo>
                    <a:pt x="1833454" y="0"/>
                  </a:lnTo>
                  <a:lnTo>
                    <a:pt x="1833454" y="1806786"/>
                  </a:lnTo>
                  <a:lnTo>
                    <a:pt x="0" y="180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9" id="9"/>
          <p:cNvGrpSpPr/>
          <p:nvPr/>
        </p:nvGrpSpPr>
        <p:grpSpPr>
          <a:xfrm rot="0">
            <a:off x="10112803" y="2917219"/>
            <a:ext cx="1443821" cy="1390157"/>
            <a:chOff x="0" y="0"/>
            <a:chExt cx="1925094" cy="1853542"/>
          </a:xfrm>
        </p:grpSpPr>
        <p:sp>
          <p:nvSpPr>
            <p:cNvPr name="Freeform 10" id="10"/>
            <p:cNvSpPr/>
            <p:nvPr/>
          </p:nvSpPr>
          <p:spPr>
            <a:xfrm flipH="false" flipV="false" rot="0">
              <a:off x="0" y="0"/>
              <a:ext cx="1925094" cy="1853542"/>
            </a:xfrm>
            <a:custGeom>
              <a:avLst/>
              <a:gdLst/>
              <a:ahLst/>
              <a:cxnLst/>
              <a:rect r="r" b="b" t="t" l="l"/>
              <a:pathLst>
                <a:path h="1853542" w="1925094">
                  <a:moveTo>
                    <a:pt x="0" y="0"/>
                  </a:moveTo>
                  <a:lnTo>
                    <a:pt x="1925094" y="0"/>
                  </a:lnTo>
                  <a:lnTo>
                    <a:pt x="1925094" y="1853542"/>
                  </a:lnTo>
                  <a:lnTo>
                    <a:pt x="0" y="18535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10800000">
              <a:off x="45820" y="23378"/>
              <a:ext cx="1833454" cy="1806786"/>
            </a:xfrm>
            <a:custGeom>
              <a:avLst/>
              <a:gdLst/>
              <a:ahLst/>
              <a:cxnLst/>
              <a:rect r="r" b="b" t="t" l="l"/>
              <a:pathLst>
                <a:path h="1806786" w="1833454">
                  <a:moveTo>
                    <a:pt x="0" y="0"/>
                  </a:moveTo>
                  <a:lnTo>
                    <a:pt x="1833454" y="0"/>
                  </a:lnTo>
                  <a:lnTo>
                    <a:pt x="1833454" y="1806786"/>
                  </a:lnTo>
                  <a:lnTo>
                    <a:pt x="0" y="180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2" id="12"/>
          <p:cNvGrpSpPr/>
          <p:nvPr/>
        </p:nvGrpSpPr>
        <p:grpSpPr>
          <a:xfrm rot="0">
            <a:off x="11070216" y="5702865"/>
            <a:ext cx="1443821" cy="1390157"/>
            <a:chOff x="0" y="0"/>
            <a:chExt cx="1925094" cy="1853542"/>
          </a:xfrm>
        </p:grpSpPr>
        <p:sp>
          <p:nvSpPr>
            <p:cNvPr name="Freeform 13" id="13"/>
            <p:cNvSpPr/>
            <p:nvPr/>
          </p:nvSpPr>
          <p:spPr>
            <a:xfrm flipH="false" flipV="false" rot="0">
              <a:off x="0" y="0"/>
              <a:ext cx="1925094" cy="1853542"/>
            </a:xfrm>
            <a:custGeom>
              <a:avLst/>
              <a:gdLst/>
              <a:ahLst/>
              <a:cxnLst/>
              <a:rect r="r" b="b" t="t" l="l"/>
              <a:pathLst>
                <a:path h="1853542" w="1925094">
                  <a:moveTo>
                    <a:pt x="0" y="0"/>
                  </a:moveTo>
                  <a:lnTo>
                    <a:pt x="1925094" y="0"/>
                  </a:lnTo>
                  <a:lnTo>
                    <a:pt x="1925094" y="1853542"/>
                  </a:lnTo>
                  <a:lnTo>
                    <a:pt x="0" y="18535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10800000">
              <a:off x="45820" y="23378"/>
              <a:ext cx="1833454" cy="1806786"/>
            </a:xfrm>
            <a:custGeom>
              <a:avLst/>
              <a:gdLst/>
              <a:ahLst/>
              <a:cxnLst/>
              <a:rect r="r" b="b" t="t" l="l"/>
              <a:pathLst>
                <a:path h="1806786" w="1833454">
                  <a:moveTo>
                    <a:pt x="0" y="0"/>
                  </a:moveTo>
                  <a:lnTo>
                    <a:pt x="1833454" y="0"/>
                  </a:lnTo>
                  <a:lnTo>
                    <a:pt x="1833454" y="1806786"/>
                  </a:lnTo>
                  <a:lnTo>
                    <a:pt x="0" y="180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5" id="15"/>
          <p:cNvGrpSpPr/>
          <p:nvPr/>
        </p:nvGrpSpPr>
        <p:grpSpPr>
          <a:xfrm rot="0">
            <a:off x="8425170" y="7868143"/>
            <a:ext cx="1443821" cy="1390157"/>
            <a:chOff x="0" y="0"/>
            <a:chExt cx="1925094" cy="1853542"/>
          </a:xfrm>
        </p:grpSpPr>
        <p:sp>
          <p:nvSpPr>
            <p:cNvPr name="Freeform 16" id="16"/>
            <p:cNvSpPr/>
            <p:nvPr/>
          </p:nvSpPr>
          <p:spPr>
            <a:xfrm flipH="false" flipV="false" rot="0">
              <a:off x="0" y="0"/>
              <a:ext cx="1925094" cy="1853542"/>
            </a:xfrm>
            <a:custGeom>
              <a:avLst/>
              <a:gdLst/>
              <a:ahLst/>
              <a:cxnLst/>
              <a:rect r="r" b="b" t="t" l="l"/>
              <a:pathLst>
                <a:path h="1853542" w="1925094">
                  <a:moveTo>
                    <a:pt x="0" y="0"/>
                  </a:moveTo>
                  <a:lnTo>
                    <a:pt x="1925094" y="0"/>
                  </a:lnTo>
                  <a:lnTo>
                    <a:pt x="1925094" y="1853542"/>
                  </a:lnTo>
                  <a:lnTo>
                    <a:pt x="0" y="18535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10800000">
              <a:off x="45820" y="23378"/>
              <a:ext cx="1833454" cy="1806786"/>
            </a:xfrm>
            <a:custGeom>
              <a:avLst/>
              <a:gdLst/>
              <a:ahLst/>
              <a:cxnLst/>
              <a:rect r="r" b="b" t="t" l="l"/>
              <a:pathLst>
                <a:path h="1806786" w="1833454">
                  <a:moveTo>
                    <a:pt x="0" y="0"/>
                  </a:moveTo>
                  <a:lnTo>
                    <a:pt x="1833454" y="0"/>
                  </a:lnTo>
                  <a:lnTo>
                    <a:pt x="1833454" y="1806786"/>
                  </a:lnTo>
                  <a:lnTo>
                    <a:pt x="0" y="180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8" id="18"/>
          <p:cNvGrpSpPr/>
          <p:nvPr/>
        </p:nvGrpSpPr>
        <p:grpSpPr>
          <a:xfrm rot="0">
            <a:off x="5804952" y="5875526"/>
            <a:ext cx="1443821" cy="1390157"/>
            <a:chOff x="0" y="0"/>
            <a:chExt cx="1925094" cy="1853542"/>
          </a:xfrm>
        </p:grpSpPr>
        <p:sp>
          <p:nvSpPr>
            <p:cNvPr name="Freeform 19" id="19"/>
            <p:cNvSpPr/>
            <p:nvPr/>
          </p:nvSpPr>
          <p:spPr>
            <a:xfrm flipH="false" flipV="false" rot="0">
              <a:off x="0" y="0"/>
              <a:ext cx="1925094" cy="1853542"/>
            </a:xfrm>
            <a:custGeom>
              <a:avLst/>
              <a:gdLst/>
              <a:ahLst/>
              <a:cxnLst/>
              <a:rect r="r" b="b" t="t" l="l"/>
              <a:pathLst>
                <a:path h="1853542" w="1925094">
                  <a:moveTo>
                    <a:pt x="0" y="0"/>
                  </a:moveTo>
                  <a:lnTo>
                    <a:pt x="1925094" y="0"/>
                  </a:lnTo>
                  <a:lnTo>
                    <a:pt x="1925094" y="1853542"/>
                  </a:lnTo>
                  <a:lnTo>
                    <a:pt x="0" y="18535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10800000">
              <a:off x="45820" y="23378"/>
              <a:ext cx="1833454" cy="1806786"/>
            </a:xfrm>
            <a:custGeom>
              <a:avLst/>
              <a:gdLst/>
              <a:ahLst/>
              <a:cxnLst/>
              <a:rect r="r" b="b" t="t" l="l"/>
              <a:pathLst>
                <a:path h="1806786" w="1833454">
                  <a:moveTo>
                    <a:pt x="0" y="0"/>
                  </a:moveTo>
                  <a:lnTo>
                    <a:pt x="1833454" y="0"/>
                  </a:lnTo>
                  <a:lnTo>
                    <a:pt x="1833454" y="1806786"/>
                  </a:lnTo>
                  <a:lnTo>
                    <a:pt x="0" y="180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21" id="21"/>
          <p:cNvSpPr/>
          <p:nvPr/>
        </p:nvSpPr>
        <p:spPr>
          <a:xfrm flipH="false" flipV="false" rot="0">
            <a:off x="5997647" y="6048188"/>
            <a:ext cx="1038829" cy="1044833"/>
          </a:xfrm>
          <a:custGeom>
            <a:avLst/>
            <a:gdLst/>
            <a:ahLst/>
            <a:cxnLst/>
            <a:rect r="r" b="b" t="t" l="l"/>
            <a:pathLst>
              <a:path h="1044833" w="1038829">
                <a:moveTo>
                  <a:pt x="0" y="0"/>
                </a:moveTo>
                <a:lnTo>
                  <a:pt x="1038829" y="0"/>
                </a:lnTo>
                <a:lnTo>
                  <a:pt x="1038829" y="1044833"/>
                </a:lnTo>
                <a:lnTo>
                  <a:pt x="0" y="1044833"/>
                </a:lnTo>
                <a:lnTo>
                  <a:pt x="0" y="0"/>
                </a:lnTo>
                <a:close/>
              </a:path>
            </a:pathLst>
          </a:custGeom>
          <a:blipFill>
            <a:blip r:embed="rId11"/>
            <a:stretch>
              <a:fillRect l="0" t="0" r="0" b="0"/>
            </a:stretch>
          </a:blipFill>
        </p:spPr>
      </p:sp>
      <p:sp>
        <p:nvSpPr>
          <p:cNvPr name="Freeform 22" id="22"/>
          <p:cNvSpPr/>
          <p:nvPr/>
        </p:nvSpPr>
        <p:spPr>
          <a:xfrm flipH="false" flipV="false" rot="0">
            <a:off x="7221813" y="3245485"/>
            <a:ext cx="733623" cy="733623"/>
          </a:xfrm>
          <a:custGeom>
            <a:avLst/>
            <a:gdLst/>
            <a:ahLst/>
            <a:cxnLst/>
            <a:rect r="r" b="b" t="t" l="l"/>
            <a:pathLst>
              <a:path h="733623" w="733623">
                <a:moveTo>
                  <a:pt x="0" y="0"/>
                </a:moveTo>
                <a:lnTo>
                  <a:pt x="733623" y="0"/>
                </a:lnTo>
                <a:lnTo>
                  <a:pt x="733623" y="733624"/>
                </a:lnTo>
                <a:lnTo>
                  <a:pt x="0" y="7336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10448580" y="3245485"/>
            <a:ext cx="772268" cy="608161"/>
          </a:xfrm>
          <a:custGeom>
            <a:avLst/>
            <a:gdLst/>
            <a:ahLst/>
            <a:cxnLst/>
            <a:rect r="r" b="b" t="t" l="l"/>
            <a:pathLst>
              <a:path h="608161" w="772268">
                <a:moveTo>
                  <a:pt x="0" y="0"/>
                </a:moveTo>
                <a:lnTo>
                  <a:pt x="772268" y="0"/>
                </a:lnTo>
                <a:lnTo>
                  <a:pt x="772268" y="608162"/>
                </a:lnTo>
                <a:lnTo>
                  <a:pt x="0" y="60816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4" id="24"/>
          <p:cNvSpPr/>
          <p:nvPr/>
        </p:nvSpPr>
        <p:spPr>
          <a:xfrm flipH="false" flipV="false" rot="0">
            <a:off x="8748304" y="8278595"/>
            <a:ext cx="797554" cy="569254"/>
          </a:xfrm>
          <a:custGeom>
            <a:avLst/>
            <a:gdLst/>
            <a:ahLst/>
            <a:cxnLst/>
            <a:rect r="r" b="b" t="t" l="l"/>
            <a:pathLst>
              <a:path h="569254" w="797554">
                <a:moveTo>
                  <a:pt x="0" y="0"/>
                </a:moveTo>
                <a:lnTo>
                  <a:pt x="797554" y="0"/>
                </a:lnTo>
                <a:lnTo>
                  <a:pt x="797554" y="569254"/>
                </a:lnTo>
                <a:lnTo>
                  <a:pt x="0" y="56925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5" id="25"/>
          <p:cNvSpPr/>
          <p:nvPr/>
        </p:nvSpPr>
        <p:spPr>
          <a:xfrm flipH="false" flipV="false" rot="0">
            <a:off x="11361289" y="6048188"/>
            <a:ext cx="861674" cy="705006"/>
          </a:xfrm>
          <a:custGeom>
            <a:avLst/>
            <a:gdLst/>
            <a:ahLst/>
            <a:cxnLst/>
            <a:rect r="r" b="b" t="t" l="l"/>
            <a:pathLst>
              <a:path h="705006" w="861674">
                <a:moveTo>
                  <a:pt x="0" y="0"/>
                </a:moveTo>
                <a:lnTo>
                  <a:pt x="861675" y="0"/>
                </a:lnTo>
                <a:lnTo>
                  <a:pt x="861675" y="705006"/>
                </a:lnTo>
                <a:lnTo>
                  <a:pt x="0" y="70500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6" id="26"/>
          <p:cNvSpPr txBox="true"/>
          <p:nvPr/>
        </p:nvSpPr>
        <p:spPr>
          <a:xfrm rot="0">
            <a:off x="2083942" y="507155"/>
            <a:ext cx="14120116" cy="1205015"/>
          </a:xfrm>
          <a:prstGeom prst="rect">
            <a:avLst/>
          </a:prstGeom>
        </p:spPr>
        <p:txBody>
          <a:bodyPr anchor="t" rtlCol="false" tIns="0" lIns="0" bIns="0" rIns="0">
            <a:spAutoFit/>
          </a:bodyPr>
          <a:lstStyle/>
          <a:p>
            <a:pPr algn="ctr">
              <a:lnSpc>
                <a:spcPts val="9000"/>
              </a:lnSpc>
            </a:pPr>
            <a:r>
              <a:rPr lang="en-US" sz="9000">
                <a:solidFill>
                  <a:srgbClr val="91612F"/>
                </a:solidFill>
                <a:latin typeface="Linux Biolinum"/>
              </a:rPr>
              <a:t>Promotion channels</a:t>
            </a:r>
          </a:p>
        </p:txBody>
      </p:sp>
      <p:sp>
        <p:nvSpPr>
          <p:cNvPr name="TextBox 27" id="27"/>
          <p:cNvSpPr txBox="true"/>
          <p:nvPr/>
        </p:nvSpPr>
        <p:spPr>
          <a:xfrm rot="0">
            <a:off x="3294909" y="2390322"/>
            <a:ext cx="3953864" cy="526897"/>
          </a:xfrm>
          <a:prstGeom prst="rect">
            <a:avLst/>
          </a:prstGeom>
        </p:spPr>
        <p:txBody>
          <a:bodyPr anchor="t" rtlCol="false" tIns="0" lIns="0" bIns="0" rIns="0">
            <a:spAutoFit/>
          </a:bodyPr>
          <a:lstStyle/>
          <a:p>
            <a:pPr algn="ctr">
              <a:lnSpc>
                <a:spcPts val="4318"/>
              </a:lnSpc>
            </a:pPr>
            <a:r>
              <a:rPr lang="en-US" sz="3084">
                <a:solidFill>
                  <a:srgbClr val="91612F"/>
                </a:solidFill>
                <a:latin typeface="Canva Sans Bold"/>
              </a:rPr>
              <a:t>Social advertising</a:t>
            </a:r>
          </a:p>
        </p:txBody>
      </p:sp>
      <p:sp>
        <p:nvSpPr>
          <p:cNvPr name="TextBox 28" id="28"/>
          <p:cNvSpPr txBox="true"/>
          <p:nvPr/>
        </p:nvSpPr>
        <p:spPr>
          <a:xfrm rot="0">
            <a:off x="11556624" y="2390322"/>
            <a:ext cx="4336525" cy="526897"/>
          </a:xfrm>
          <a:prstGeom prst="rect">
            <a:avLst/>
          </a:prstGeom>
        </p:spPr>
        <p:txBody>
          <a:bodyPr anchor="t" rtlCol="false" tIns="0" lIns="0" bIns="0" rIns="0">
            <a:spAutoFit/>
          </a:bodyPr>
          <a:lstStyle/>
          <a:p>
            <a:pPr algn="ctr">
              <a:lnSpc>
                <a:spcPts val="4318"/>
              </a:lnSpc>
            </a:pPr>
            <a:r>
              <a:rPr lang="en-US" sz="3084">
                <a:solidFill>
                  <a:srgbClr val="91612F"/>
                </a:solidFill>
                <a:latin typeface="Canva Sans Bold"/>
              </a:rPr>
              <a:t>Influencer marketing</a:t>
            </a:r>
          </a:p>
        </p:txBody>
      </p:sp>
      <p:sp>
        <p:nvSpPr>
          <p:cNvPr name="TextBox 29" id="29"/>
          <p:cNvSpPr txBox="true"/>
          <p:nvPr/>
        </p:nvSpPr>
        <p:spPr>
          <a:xfrm rot="0">
            <a:off x="1709391" y="6628336"/>
            <a:ext cx="3953864" cy="526897"/>
          </a:xfrm>
          <a:prstGeom prst="rect">
            <a:avLst/>
          </a:prstGeom>
        </p:spPr>
        <p:txBody>
          <a:bodyPr anchor="t" rtlCol="false" tIns="0" lIns="0" bIns="0" rIns="0">
            <a:spAutoFit/>
          </a:bodyPr>
          <a:lstStyle/>
          <a:p>
            <a:pPr algn="ctr">
              <a:lnSpc>
                <a:spcPts val="4318"/>
              </a:lnSpc>
            </a:pPr>
            <a:r>
              <a:rPr lang="en-US" sz="3084">
                <a:solidFill>
                  <a:srgbClr val="91612F"/>
                </a:solidFill>
                <a:latin typeface="Canva Sans Bold"/>
              </a:rPr>
              <a:t>Sponsorships</a:t>
            </a:r>
          </a:p>
        </p:txBody>
      </p:sp>
      <p:sp>
        <p:nvSpPr>
          <p:cNvPr name="TextBox 30" id="30"/>
          <p:cNvSpPr txBox="true"/>
          <p:nvPr/>
        </p:nvSpPr>
        <p:spPr>
          <a:xfrm rot="0">
            <a:off x="12514037" y="6628336"/>
            <a:ext cx="3953864" cy="526897"/>
          </a:xfrm>
          <a:prstGeom prst="rect">
            <a:avLst/>
          </a:prstGeom>
        </p:spPr>
        <p:txBody>
          <a:bodyPr anchor="t" rtlCol="false" tIns="0" lIns="0" bIns="0" rIns="0">
            <a:spAutoFit/>
          </a:bodyPr>
          <a:lstStyle/>
          <a:p>
            <a:pPr algn="ctr">
              <a:lnSpc>
                <a:spcPts val="4318"/>
              </a:lnSpc>
            </a:pPr>
            <a:r>
              <a:rPr lang="en-US" sz="3084">
                <a:solidFill>
                  <a:srgbClr val="91612F"/>
                </a:solidFill>
                <a:latin typeface="Canva Sans Bold"/>
              </a:rPr>
              <a:t>Educational content</a:t>
            </a:r>
          </a:p>
        </p:txBody>
      </p:sp>
      <p:sp>
        <p:nvSpPr>
          <p:cNvPr name="TextBox 31" id="31"/>
          <p:cNvSpPr txBox="true"/>
          <p:nvPr/>
        </p:nvSpPr>
        <p:spPr>
          <a:xfrm rot="0">
            <a:off x="7170149" y="9372600"/>
            <a:ext cx="3953864" cy="526897"/>
          </a:xfrm>
          <a:prstGeom prst="rect">
            <a:avLst/>
          </a:prstGeom>
        </p:spPr>
        <p:txBody>
          <a:bodyPr anchor="t" rtlCol="false" tIns="0" lIns="0" bIns="0" rIns="0">
            <a:spAutoFit/>
          </a:bodyPr>
          <a:lstStyle/>
          <a:p>
            <a:pPr algn="ctr">
              <a:lnSpc>
                <a:spcPts val="4318"/>
              </a:lnSpc>
            </a:pPr>
            <a:r>
              <a:rPr lang="en-US" sz="3084">
                <a:solidFill>
                  <a:srgbClr val="91612F"/>
                </a:solidFill>
                <a:latin typeface="Canva Sans Bold"/>
              </a:rPr>
              <a:t>Mail marketing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2066484" y="1879642"/>
            <a:ext cx="14452209" cy="1209675"/>
          </a:xfrm>
          <a:prstGeom prst="rect">
            <a:avLst/>
          </a:prstGeom>
        </p:spPr>
        <p:txBody>
          <a:bodyPr anchor="t" rtlCol="false" tIns="0" lIns="0" bIns="0" rIns="0">
            <a:spAutoFit/>
          </a:bodyPr>
          <a:lstStyle/>
          <a:p>
            <a:pPr algn="ctr">
              <a:lnSpc>
                <a:spcPts val="9000"/>
              </a:lnSpc>
            </a:pPr>
            <a:r>
              <a:rPr lang="en-US" sz="9000">
                <a:solidFill>
                  <a:srgbClr val="91612F"/>
                </a:solidFill>
                <a:latin typeface="Linux Biolinum"/>
              </a:rPr>
              <a:t>PocketPaw Placement</a:t>
            </a:r>
          </a:p>
        </p:txBody>
      </p:sp>
      <p:sp>
        <p:nvSpPr>
          <p:cNvPr name="Freeform 3" id="3"/>
          <p:cNvSpPr/>
          <p:nvPr/>
        </p:nvSpPr>
        <p:spPr>
          <a:xfrm flipH="true" flipV="true" rot="-5400000">
            <a:off x="1141420" y="-1828842"/>
            <a:ext cx="1691219" cy="4627715"/>
          </a:xfrm>
          <a:custGeom>
            <a:avLst/>
            <a:gdLst/>
            <a:ahLst/>
            <a:cxnLst/>
            <a:rect r="r" b="b" t="t" l="l"/>
            <a:pathLst>
              <a:path h="4627715" w="1691219">
                <a:moveTo>
                  <a:pt x="1691219" y="4627714"/>
                </a:moveTo>
                <a:lnTo>
                  <a:pt x="0" y="4627714"/>
                </a:lnTo>
                <a:lnTo>
                  <a:pt x="0" y="0"/>
                </a:lnTo>
                <a:lnTo>
                  <a:pt x="1691219" y="0"/>
                </a:lnTo>
                <a:lnTo>
                  <a:pt x="1691219" y="462771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48605" y="-699918"/>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4984011" y="-2190721"/>
            <a:ext cx="4550578" cy="4381441"/>
          </a:xfrm>
          <a:custGeom>
            <a:avLst/>
            <a:gdLst/>
            <a:ahLst/>
            <a:cxnLst/>
            <a:rect r="r" b="b" t="t" l="l"/>
            <a:pathLst>
              <a:path h="4381441" w="4550578">
                <a:moveTo>
                  <a:pt x="0" y="0"/>
                </a:moveTo>
                <a:lnTo>
                  <a:pt x="4550578" y="0"/>
                </a:lnTo>
                <a:lnTo>
                  <a:pt x="4550578" y="4381442"/>
                </a:lnTo>
                <a:lnTo>
                  <a:pt x="0" y="43814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91388" y="6171092"/>
            <a:ext cx="5227891" cy="2812245"/>
          </a:xfrm>
          <a:custGeom>
            <a:avLst/>
            <a:gdLst/>
            <a:ahLst/>
            <a:cxnLst/>
            <a:rect r="r" b="b" t="t" l="l"/>
            <a:pathLst>
              <a:path h="2812245" w="5227891">
                <a:moveTo>
                  <a:pt x="0" y="0"/>
                </a:moveTo>
                <a:lnTo>
                  <a:pt x="5227890" y="0"/>
                </a:lnTo>
                <a:lnTo>
                  <a:pt x="5227890" y="2812245"/>
                </a:lnTo>
                <a:lnTo>
                  <a:pt x="0" y="2812245"/>
                </a:lnTo>
                <a:lnTo>
                  <a:pt x="0" y="0"/>
                </a:lnTo>
                <a:close/>
              </a:path>
            </a:pathLst>
          </a:custGeom>
          <a:blipFill>
            <a:blip r:embed="rId8"/>
            <a:stretch>
              <a:fillRect l="0" t="0" r="0" b="0"/>
            </a:stretch>
          </a:blipFill>
        </p:spPr>
      </p:sp>
      <p:sp>
        <p:nvSpPr>
          <p:cNvPr name="Freeform 7" id="7"/>
          <p:cNvSpPr/>
          <p:nvPr/>
        </p:nvSpPr>
        <p:spPr>
          <a:xfrm flipH="false" flipV="false" rot="0">
            <a:off x="6522620" y="6496403"/>
            <a:ext cx="2289497" cy="2289497"/>
          </a:xfrm>
          <a:custGeom>
            <a:avLst/>
            <a:gdLst/>
            <a:ahLst/>
            <a:cxnLst/>
            <a:rect r="r" b="b" t="t" l="l"/>
            <a:pathLst>
              <a:path h="2289497" w="2289497">
                <a:moveTo>
                  <a:pt x="0" y="0"/>
                </a:moveTo>
                <a:lnTo>
                  <a:pt x="2289497" y="0"/>
                </a:lnTo>
                <a:lnTo>
                  <a:pt x="2289497" y="2289497"/>
                </a:lnTo>
                <a:lnTo>
                  <a:pt x="0" y="2289497"/>
                </a:lnTo>
                <a:lnTo>
                  <a:pt x="0" y="0"/>
                </a:lnTo>
                <a:close/>
              </a:path>
            </a:pathLst>
          </a:custGeom>
          <a:blipFill>
            <a:blip r:embed="rId9"/>
            <a:stretch>
              <a:fillRect l="0" t="0" r="0" b="0"/>
            </a:stretch>
          </a:blipFill>
        </p:spPr>
      </p:sp>
      <p:sp>
        <p:nvSpPr>
          <p:cNvPr name="Freeform 8" id="8"/>
          <p:cNvSpPr/>
          <p:nvPr/>
        </p:nvSpPr>
        <p:spPr>
          <a:xfrm flipH="false" flipV="false" rot="0">
            <a:off x="9292588" y="6408220"/>
            <a:ext cx="2321507" cy="2228647"/>
          </a:xfrm>
          <a:custGeom>
            <a:avLst/>
            <a:gdLst/>
            <a:ahLst/>
            <a:cxnLst/>
            <a:rect r="r" b="b" t="t" l="l"/>
            <a:pathLst>
              <a:path h="2228647" w="2321507">
                <a:moveTo>
                  <a:pt x="0" y="0"/>
                </a:moveTo>
                <a:lnTo>
                  <a:pt x="2321508" y="0"/>
                </a:lnTo>
                <a:lnTo>
                  <a:pt x="2321508" y="2228647"/>
                </a:lnTo>
                <a:lnTo>
                  <a:pt x="0" y="22286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1077474" y="6831577"/>
            <a:ext cx="628118" cy="590214"/>
          </a:xfrm>
          <a:custGeom>
            <a:avLst/>
            <a:gdLst/>
            <a:ahLst/>
            <a:cxnLst/>
            <a:rect r="r" b="b" t="t" l="l"/>
            <a:pathLst>
              <a:path h="590214" w="628118">
                <a:moveTo>
                  <a:pt x="0" y="0"/>
                </a:moveTo>
                <a:lnTo>
                  <a:pt x="628118" y="0"/>
                </a:lnTo>
                <a:lnTo>
                  <a:pt x="628118" y="590215"/>
                </a:lnTo>
                <a:lnTo>
                  <a:pt x="0" y="59021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5365416" y="6462891"/>
            <a:ext cx="2321507" cy="2228647"/>
          </a:xfrm>
          <a:custGeom>
            <a:avLst/>
            <a:gdLst/>
            <a:ahLst/>
            <a:cxnLst/>
            <a:rect r="r" b="b" t="t" l="l"/>
            <a:pathLst>
              <a:path h="2228647" w="2321507">
                <a:moveTo>
                  <a:pt x="0" y="0"/>
                </a:moveTo>
                <a:lnTo>
                  <a:pt x="2321508" y="0"/>
                </a:lnTo>
                <a:lnTo>
                  <a:pt x="2321508" y="2228647"/>
                </a:lnTo>
                <a:lnTo>
                  <a:pt x="0" y="22286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7150302" y="6886248"/>
            <a:ext cx="628118" cy="590214"/>
          </a:xfrm>
          <a:custGeom>
            <a:avLst/>
            <a:gdLst/>
            <a:ahLst/>
            <a:cxnLst/>
            <a:rect r="r" b="b" t="t" l="l"/>
            <a:pathLst>
              <a:path h="590214" w="628118">
                <a:moveTo>
                  <a:pt x="0" y="0"/>
                </a:moveTo>
                <a:lnTo>
                  <a:pt x="628118" y="0"/>
                </a:lnTo>
                <a:lnTo>
                  <a:pt x="628118" y="590215"/>
                </a:lnTo>
                <a:lnTo>
                  <a:pt x="0" y="59021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2599669" y="6496403"/>
            <a:ext cx="2289497" cy="2289497"/>
          </a:xfrm>
          <a:custGeom>
            <a:avLst/>
            <a:gdLst/>
            <a:ahLst/>
            <a:cxnLst/>
            <a:rect r="r" b="b" t="t" l="l"/>
            <a:pathLst>
              <a:path h="2289497" w="2289497">
                <a:moveTo>
                  <a:pt x="0" y="0"/>
                </a:moveTo>
                <a:lnTo>
                  <a:pt x="2289497" y="0"/>
                </a:lnTo>
                <a:lnTo>
                  <a:pt x="2289497" y="2289497"/>
                </a:lnTo>
                <a:lnTo>
                  <a:pt x="0" y="2289497"/>
                </a:lnTo>
                <a:lnTo>
                  <a:pt x="0" y="0"/>
                </a:lnTo>
                <a:close/>
              </a:path>
            </a:pathLst>
          </a:custGeom>
          <a:blipFill>
            <a:blip r:embed="rId14"/>
            <a:stretch>
              <a:fillRect l="0" t="0" r="0" b="0"/>
            </a:stretch>
          </a:blipFill>
        </p:spPr>
      </p:sp>
      <p:grpSp>
        <p:nvGrpSpPr>
          <p:cNvPr name="Group 13" id="13"/>
          <p:cNvGrpSpPr/>
          <p:nvPr/>
        </p:nvGrpSpPr>
        <p:grpSpPr>
          <a:xfrm rot="0">
            <a:off x="575441" y="3864092"/>
            <a:ext cx="5520362" cy="2037144"/>
            <a:chOff x="0" y="0"/>
            <a:chExt cx="7360483" cy="2716192"/>
          </a:xfrm>
        </p:grpSpPr>
        <p:sp>
          <p:nvSpPr>
            <p:cNvPr name="TextBox 14" id="14"/>
            <p:cNvSpPr txBox="true"/>
            <p:nvPr/>
          </p:nvSpPr>
          <p:spPr>
            <a:xfrm rot="0">
              <a:off x="0" y="-66675"/>
              <a:ext cx="7360483" cy="669762"/>
            </a:xfrm>
            <a:prstGeom prst="rect">
              <a:avLst/>
            </a:prstGeom>
          </p:spPr>
          <p:txBody>
            <a:bodyPr anchor="t" rtlCol="false" tIns="0" lIns="0" bIns="0" rIns="0">
              <a:spAutoFit/>
            </a:bodyPr>
            <a:lstStyle/>
            <a:p>
              <a:pPr>
                <a:lnSpc>
                  <a:spcPts val="4200"/>
                </a:lnSpc>
              </a:pPr>
              <a:r>
                <a:rPr lang="en-US" sz="3000">
                  <a:solidFill>
                    <a:srgbClr val="D4813E"/>
                  </a:solidFill>
                  <a:latin typeface="Assistant Regular"/>
                </a:rPr>
                <a:t>PocketPaw APP</a:t>
              </a:r>
              <a:r>
                <a:rPr lang="en-US" sz="3000">
                  <a:solidFill>
                    <a:srgbClr val="D4813E"/>
                  </a:solidFill>
                  <a:latin typeface="Assistant Regular"/>
                </a:rPr>
                <a:t>:</a:t>
              </a:r>
            </a:p>
          </p:txBody>
        </p:sp>
        <p:sp>
          <p:nvSpPr>
            <p:cNvPr name="TextBox 15" id="15"/>
            <p:cNvSpPr txBox="true"/>
            <p:nvPr/>
          </p:nvSpPr>
          <p:spPr>
            <a:xfrm rot="0">
              <a:off x="0" y="1120259"/>
              <a:ext cx="7360483" cy="1595932"/>
            </a:xfrm>
            <a:prstGeom prst="rect">
              <a:avLst/>
            </a:prstGeom>
          </p:spPr>
          <p:txBody>
            <a:bodyPr anchor="t" rtlCol="false" tIns="0" lIns="0" bIns="0" rIns="0">
              <a:spAutoFit/>
            </a:bodyPr>
            <a:lstStyle/>
            <a:p>
              <a:pPr>
                <a:lnSpc>
                  <a:spcPts val="3220"/>
                </a:lnSpc>
              </a:pPr>
              <a:r>
                <a:rPr lang="en-US" sz="2300">
                  <a:solidFill>
                    <a:srgbClr val="91612F"/>
                  </a:solidFill>
                  <a:latin typeface="Assistant Regular"/>
                </a:rPr>
                <a:t>PocketPaw app is available at the most important app stores:</a:t>
              </a:r>
            </a:p>
            <a:p>
              <a:pPr>
                <a:lnSpc>
                  <a:spcPts val="3220"/>
                </a:lnSpc>
              </a:pPr>
            </a:p>
          </p:txBody>
        </p:sp>
      </p:grpSp>
      <p:grpSp>
        <p:nvGrpSpPr>
          <p:cNvPr name="Group 16" id="16"/>
          <p:cNvGrpSpPr/>
          <p:nvPr/>
        </p:nvGrpSpPr>
        <p:grpSpPr>
          <a:xfrm rot="0">
            <a:off x="6350814" y="3660817"/>
            <a:ext cx="5520362" cy="2443694"/>
            <a:chOff x="0" y="0"/>
            <a:chExt cx="7360483" cy="3258259"/>
          </a:xfrm>
        </p:grpSpPr>
        <p:sp>
          <p:nvSpPr>
            <p:cNvPr name="TextBox 17" id="17"/>
            <p:cNvSpPr txBox="true"/>
            <p:nvPr/>
          </p:nvSpPr>
          <p:spPr>
            <a:xfrm rot="0">
              <a:off x="0" y="-66675"/>
              <a:ext cx="7360483" cy="669762"/>
            </a:xfrm>
            <a:prstGeom prst="rect">
              <a:avLst/>
            </a:prstGeom>
          </p:spPr>
          <p:txBody>
            <a:bodyPr anchor="t" rtlCol="false" tIns="0" lIns="0" bIns="0" rIns="0">
              <a:spAutoFit/>
            </a:bodyPr>
            <a:lstStyle/>
            <a:p>
              <a:pPr>
                <a:lnSpc>
                  <a:spcPts val="4200"/>
                </a:lnSpc>
              </a:pPr>
              <a:r>
                <a:rPr lang="en-US" sz="3000">
                  <a:solidFill>
                    <a:srgbClr val="D4813E"/>
                  </a:solidFill>
                  <a:latin typeface="Assistant Regular"/>
                </a:rPr>
                <a:t>PocketPaw Products</a:t>
              </a:r>
              <a:r>
                <a:rPr lang="en-US" sz="3000">
                  <a:solidFill>
                    <a:srgbClr val="D4813E"/>
                  </a:solidFill>
                  <a:latin typeface="Assistant Regular"/>
                </a:rPr>
                <a:t>:</a:t>
              </a:r>
            </a:p>
          </p:txBody>
        </p:sp>
        <p:sp>
          <p:nvSpPr>
            <p:cNvPr name="TextBox 18" id="18"/>
            <p:cNvSpPr txBox="true"/>
            <p:nvPr/>
          </p:nvSpPr>
          <p:spPr>
            <a:xfrm rot="0">
              <a:off x="0" y="1120259"/>
              <a:ext cx="7360483" cy="2137999"/>
            </a:xfrm>
            <a:prstGeom prst="rect">
              <a:avLst/>
            </a:prstGeom>
          </p:spPr>
          <p:txBody>
            <a:bodyPr anchor="t" rtlCol="false" tIns="0" lIns="0" bIns="0" rIns="0">
              <a:spAutoFit/>
            </a:bodyPr>
            <a:lstStyle/>
            <a:p>
              <a:pPr>
                <a:lnSpc>
                  <a:spcPts val="3220"/>
                </a:lnSpc>
              </a:pPr>
              <a:r>
                <a:rPr lang="en-US" sz="2300">
                  <a:solidFill>
                    <a:srgbClr val="91612F"/>
                  </a:solidFill>
                  <a:latin typeface="Assistant Regular"/>
                </a:rPr>
                <a:t>Our products can be obtained in the well-known pet shops KIWOKO with physical and online stores.</a:t>
              </a:r>
            </a:p>
            <a:p>
              <a:pPr>
                <a:lnSpc>
                  <a:spcPts val="3220"/>
                </a:lnSpc>
              </a:pPr>
            </a:p>
          </p:txBody>
        </p:sp>
      </p:grpSp>
      <p:grpSp>
        <p:nvGrpSpPr>
          <p:cNvPr name="Group 19" id="19"/>
          <p:cNvGrpSpPr/>
          <p:nvPr/>
        </p:nvGrpSpPr>
        <p:grpSpPr>
          <a:xfrm rot="0">
            <a:off x="12189455" y="3457542"/>
            <a:ext cx="5523104" cy="2850244"/>
            <a:chOff x="0" y="0"/>
            <a:chExt cx="7364139" cy="3800325"/>
          </a:xfrm>
        </p:grpSpPr>
        <p:sp>
          <p:nvSpPr>
            <p:cNvPr name="TextBox 20" id="20"/>
            <p:cNvSpPr txBox="true"/>
            <p:nvPr/>
          </p:nvSpPr>
          <p:spPr>
            <a:xfrm rot="0">
              <a:off x="0" y="-66675"/>
              <a:ext cx="7364139" cy="669762"/>
            </a:xfrm>
            <a:prstGeom prst="rect">
              <a:avLst/>
            </a:prstGeom>
          </p:spPr>
          <p:txBody>
            <a:bodyPr anchor="t" rtlCol="false" tIns="0" lIns="0" bIns="0" rIns="0">
              <a:spAutoFit/>
            </a:bodyPr>
            <a:lstStyle/>
            <a:p>
              <a:pPr>
                <a:lnSpc>
                  <a:spcPts val="4200"/>
                </a:lnSpc>
              </a:pPr>
              <a:r>
                <a:rPr lang="en-US" sz="3000">
                  <a:solidFill>
                    <a:srgbClr val="D4813E"/>
                  </a:solidFill>
                  <a:latin typeface="Assistant Regular"/>
                </a:rPr>
                <a:t>Future</a:t>
              </a:r>
              <a:r>
                <a:rPr lang="en-US" sz="3000">
                  <a:solidFill>
                    <a:srgbClr val="D4813E"/>
                  </a:solidFill>
                  <a:latin typeface="Assistant Regular"/>
                </a:rPr>
                <a:t>:</a:t>
              </a:r>
            </a:p>
          </p:txBody>
        </p:sp>
        <p:sp>
          <p:nvSpPr>
            <p:cNvPr name="TextBox 21" id="21"/>
            <p:cNvSpPr txBox="true"/>
            <p:nvPr/>
          </p:nvSpPr>
          <p:spPr>
            <a:xfrm rot="0">
              <a:off x="0" y="1120259"/>
              <a:ext cx="7364139" cy="2680066"/>
            </a:xfrm>
            <a:prstGeom prst="rect">
              <a:avLst/>
            </a:prstGeom>
          </p:spPr>
          <p:txBody>
            <a:bodyPr anchor="t" rtlCol="false" tIns="0" lIns="0" bIns="0" rIns="0">
              <a:spAutoFit/>
            </a:bodyPr>
            <a:lstStyle/>
            <a:p>
              <a:pPr>
                <a:lnSpc>
                  <a:spcPts val="3220"/>
                </a:lnSpc>
              </a:pPr>
              <a:r>
                <a:rPr lang="en-US" sz="2300">
                  <a:solidFill>
                    <a:srgbClr val="91612F"/>
                  </a:solidFill>
                  <a:latin typeface="Assistant Regular"/>
                </a:rPr>
                <a:t>To enter the market to a more international market we have planned to collaborate with pet valu, one of the biggest distributors of North America.</a:t>
              </a:r>
            </a:p>
            <a:p>
              <a:pPr>
                <a:lnSpc>
                  <a:spcPts val="3220"/>
                </a:lnSpc>
              </a:pPr>
            </a:p>
          </p:txBody>
        </p:sp>
      </p:grpSp>
      <p:sp>
        <p:nvSpPr>
          <p:cNvPr name="TextBox 22" id="22"/>
          <p:cNvSpPr txBox="true"/>
          <p:nvPr/>
        </p:nvSpPr>
        <p:spPr>
          <a:xfrm rot="0">
            <a:off x="9292588" y="6736042"/>
            <a:ext cx="1784886" cy="905110"/>
          </a:xfrm>
          <a:prstGeom prst="rect">
            <a:avLst/>
          </a:prstGeom>
        </p:spPr>
        <p:txBody>
          <a:bodyPr anchor="t" rtlCol="false" tIns="0" lIns="0" bIns="0" rIns="0">
            <a:spAutoFit/>
          </a:bodyPr>
          <a:lstStyle/>
          <a:p>
            <a:pPr algn="ctr">
              <a:lnSpc>
                <a:spcPts val="6751"/>
              </a:lnSpc>
            </a:pPr>
            <a:r>
              <a:rPr lang="en-US" sz="6751">
                <a:solidFill>
                  <a:srgbClr val="91612F"/>
                </a:solidFill>
                <a:latin typeface="Linux Biolinum"/>
              </a:rPr>
              <a:t>+140</a:t>
            </a:r>
          </a:p>
        </p:txBody>
      </p:sp>
      <p:sp>
        <p:nvSpPr>
          <p:cNvPr name="TextBox 23" id="23"/>
          <p:cNvSpPr txBox="true"/>
          <p:nvPr/>
        </p:nvSpPr>
        <p:spPr>
          <a:xfrm rot="0">
            <a:off x="9292588" y="7430309"/>
            <a:ext cx="2413004" cy="905110"/>
          </a:xfrm>
          <a:prstGeom prst="rect">
            <a:avLst/>
          </a:prstGeom>
        </p:spPr>
        <p:txBody>
          <a:bodyPr anchor="t" rtlCol="false" tIns="0" lIns="0" bIns="0" rIns="0">
            <a:spAutoFit/>
          </a:bodyPr>
          <a:lstStyle/>
          <a:p>
            <a:pPr algn="ctr">
              <a:lnSpc>
                <a:spcPts val="6751"/>
              </a:lnSpc>
            </a:pPr>
            <a:r>
              <a:rPr lang="en-US" sz="6751">
                <a:solidFill>
                  <a:srgbClr val="91612F"/>
                </a:solidFill>
                <a:latin typeface="Linux Biolinum"/>
              </a:rPr>
              <a:t>stores</a:t>
            </a:r>
          </a:p>
        </p:txBody>
      </p:sp>
      <p:sp>
        <p:nvSpPr>
          <p:cNvPr name="TextBox 24" id="24"/>
          <p:cNvSpPr txBox="true"/>
          <p:nvPr/>
        </p:nvSpPr>
        <p:spPr>
          <a:xfrm rot="0">
            <a:off x="15365416" y="6790713"/>
            <a:ext cx="1784886" cy="905110"/>
          </a:xfrm>
          <a:prstGeom prst="rect">
            <a:avLst/>
          </a:prstGeom>
        </p:spPr>
        <p:txBody>
          <a:bodyPr anchor="t" rtlCol="false" tIns="0" lIns="0" bIns="0" rIns="0">
            <a:spAutoFit/>
          </a:bodyPr>
          <a:lstStyle/>
          <a:p>
            <a:pPr algn="ctr">
              <a:lnSpc>
                <a:spcPts val="6751"/>
              </a:lnSpc>
            </a:pPr>
            <a:r>
              <a:rPr lang="en-US" sz="6751">
                <a:solidFill>
                  <a:srgbClr val="91612F"/>
                </a:solidFill>
                <a:latin typeface="Linux Biolinum"/>
              </a:rPr>
              <a:t>+500</a:t>
            </a:r>
          </a:p>
        </p:txBody>
      </p:sp>
      <p:sp>
        <p:nvSpPr>
          <p:cNvPr name="TextBox 25" id="25"/>
          <p:cNvSpPr txBox="true"/>
          <p:nvPr/>
        </p:nvSpPr>
        <p:spPr>
          <a:xfrm rot="0">
            <a:off x="15365416" y="7484980"/>
            <a:ext cx="2413004" cy="905110"/>
          </a:xfrm>
          <a:prstGeom prst="rect">
            <a:avLst/>
          </a:prstGeom>
        </p:spPr>
        <p:txBody>
          <a:bodyPr anchor="t" rtlCol="false" tIns="0" lIns="0" bIns="0" rIns="0">
            <a:spAutoFit/>
          </a:bodyPr>
          <a:lstStyle/>
          <a:p>
            <a:pPr algn="ctr">
              <a:lnSpc>
                <a:spcPts val="6751"/>
              </a:lnSpc>
            </a:pPr>
            <a:r>
              <a:rPr lang="en-US" sz="6751">
                <a:solidFill>
                  <a:srgbClr val="91612F"/>
                </a:solidFill>
                <a:latin typeface="Linux Biolinum"/>
              </a:rPr>
              <a:t>stores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043424" y="-4540127"/>
            <a:ext cx="7256937" cy="6987210"/>
          </a:xfrm>
          <a:custGeom>
            <a:avLst/>
            <a:gdLst/>
            <a:ahLst/>
            <a:cxnLst/>
            <a:rect r="r" b="b" t="t" l="l"/>
            <a:pathLst>
              <a:path h="6987210" w="7256937">
                <a:moveTo>
                  <a:pt x="0" y="0"/>
                </a:moveTo>
                <a:lnTo>
                  <a:pt x="7256937" y="0"/>
                </a:lnTo>
                <a:lnTo>
                  <a:pt x="7256937" y="6987209"/>
                </a:lnTo>
                <a:lnTo>
                  <a:pt x="0" y="69872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5572615" y="-1736148"/>
            <a:ext cx="1691219" cy="4627715"/>
          </a:xfrm>
          <a:custGeom>
            <a:avLst/>
            <a:gdLst/>
            <a:ahLst/>
            <a:cxnLst/>
            <a:rect r="r" b="b" t="t" l="l"/>
            <a:pathLst>
              <a:path h="4627715" w="1691219">
                <a:moveTo>
                  <a:pt x="1691219" y="0"/>
                </a:moveTo>
                <a:lnTo>
                  <a:pt x="0" y="0"/>
                </a:lnTo>
                <a:lnTo>
                  <a:pt x="0" y="4627714"/>
                </a:lnTo>
                <a:lnTo>
                  <a:pt x="1691219" y="4627714"/>
                </a:lnTo>
                <a:lnTo>
                  <a:pt x="169121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418225" y="-267901"/>
            <a:ext cx="3583276" cy="3531156"/>
          </a:xfrm>
          <a:custGeom>
            <a:avLst/>
            <a:gdLst/>
            <a:ahLst/>
            <a:cxnLst/>
            <a:rect r="r" b="b" t="t" l="l"/>
            <a:pathLst>
              <a:path h="3531156" w="3583276">
                <a:moveTo>
                  <a:pt x="0" y="0"/>
                </a:moveTo>
                <a:lnTo>
                  <a:pt x="3583276" y="0"/>
                </a:lnTo>
                <a:lnTo>
                  <a:pt x="3583276" y="3531156"/>
                </a:lnTo>
                <a:lnTo>
                  <a:pt x="0" y="35311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8524557" y="2581946"/>
            <a:ext cx="1238886" cy="1192839"/>
            <a:chOff x="0" y="0"/>
            <a:chExt cx="1651848" cy="1590452"/>
          </a:xfrm>
        </p:grpSpPr>
        <p:sp>
          <p:nvSpPr>
            <p:cNvPr name="Freeform 6" id="6"/>
            <p:cNvSpPr/>
            <p:nvPr/>
          </p:nvSpPr>
          <p:spPr>
            <a:xfrm flipH="false" flipV="false" rot="0">
              <a:off x="0" y="0"/>
              <a:ext cx="1651848" cy="1590452"/>
            </a:xfrm>
            <a:custGeom>
              <a:avLst/>
              <a:gdLst/>
              <a:ahLst/>
              <a:cxnLst/>
              <a:rect r="r" b="b" t="t" l="l"/>
              <a:pathLst>
                <a:path h="1590452" w="1651848">
                  <a:moveTo>
                    <a:pt x="0" y="0"/>
                  </a:moveTo>
                  <a:lnTo>
                    <a:pt x="1651848" y="0"/>
                  </a:lnTo>
                  <a:lnTo>
                    <a:pt x="1651848" y="1590452"/>
                  </a:lnTo>
                  <a:lnTo>
                    <a:pt x="0" y="1590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417016" y="414172"/>
              <a:ext cx="665416" cy="777983"/>
            </a:xfrm>
            <a:prstGeom prst="rect">
              <a:avLst/>
            </a:prstGeom>
          </p:spPr>
          <p:txBody>
            <a:bodyPr anchor="t" rtlCol="false" tIns="0" lIns="0" bIns="0" rIns="0">
              <a:spAutoFit/>
            </a:bodyPr>
            <a:lstStyle/>
            <a:p>
              <a:pPr algn="ctr">
                <a:lnSpc>
                  <a:spcPts val="4200"/>
                </a:lnSpc>
                <a:spcBef>
                  <a:spcPct val="0"/>
                </a:spcBef>
              </a:pPr>
            </a:p>
          </p:txBody>
        </p:sp>
      </p:grpSp>
      <p:sp>
        <p:nvSpPr>
          <p:cNvPr name="Freeform 8" id="8"/>
          <p:cNvSpPr/>
          <p:nvPr/>
        </p:nvSpPr>
        <p:spPr>
          <a:xfrm flipH="false" flipV="false" rot="1925445">
            <a:off x="-369802" y="8950855"/>
            <a:ext cx="3583276" cy="3531156"/>
          </a:xfrm>
          <a:custGeom>
            <a:avLst/>
            <a:gdLst/>
            <a:ahLst/>
            <a:cxnLst/>
            <a:rect r="r" b="b" t="t" l="l"/>
            <a:pathLst>
              <a:path h="3531156" w="3583276">
                <a:moveTo>
                  <a:pt x="0" y="0"/>
                </a:moveTo>
                <a:lnTo>
                  <a:pt x="3583276" y="0"/>
                </a:lnTo>
                <a:lnTo>
                  <a:pt x="3583276" y="3531155"/>
                </a:lnTo>
                <a:lnTo>
                  <a:pt x="0" y="35311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aphicFrame>
        <p:nvGraphicFramePr>
          <p:cNvPr name="Table 9" id="9"/>
          <p:cNvGraphicFramePr>
            <a:graphicFrameLocks noGrp="true"/>
          </p:cNvGraphicFramePr>
          <p:nvPr/>
        </p:nvGraphicFramePr>
        <p:xfrm>
          <a:off x="2433727" y="6608788"/>
          <a:ext cx="13420545" cy="1666875"/>
        </p:xfrm>
        <a:graphic>
          <a:graphicData uri="http://schemas.openxmlformats.org/drawingml/2006/table">
            <a:tbl>
              <a:tblPr/>
              <a:tblGrid>
                <a:gridCol w="4473515"/>
                <a:gridCol w="4473515"/>
                <a:gridCol w="4473515"/>
              </a:tblGrid>
              <a:tr h="847725">
                <a:tc>
                  <a:txBody>
                    <a:bodyPr anchor="t" rtlCol="false"/>
                    <a:lstStyle/>
                    <a:p>
                      <a:pPr algn="ctr">
                        <a:lnSpc>
                          <a:spcPts val="3499"/>
                        </a:lnSpc>
                        <a:defRPr/>
                      </a:pPr>
                      <a:r>
                        <a:rPr lang="en-US" sz="2499">
                          <a:solidFill>
                            <a:srgbClr val="91612F"/>
                          </a:solidFill>
                          <a:latin typeface="Linux Biolinum"/>
                        </a:rPr>
                        <a:t>EMAIL</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91612F"/>
                          </a:solidFill>
                          <a:latin typeface="Linux Biolinum"/>
                        </a:rPr>
                        <a:t>WEBSITE</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91612F"/>
                          </a:solidFill>
                          <a:latin typeface="Linux Biolinum"/>
                        </a:rPr>
                        <a:t>SOCIALS</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819150">
                <a:tc>
                  <a:txBody>
                    <a:bodyPr anchor="t" rtlCol="false"/>
                    <a:lstStyle/>
                    <a:p>
                      <a:pPr algn="ctr">
                        <a:lnSpc>
                          <a:spcPts val="3220"/>
                        </a:lnSpc>
                        <a:defRPr/>
                      </a:pPr>
                      <a:r>
                        <a:rPr lang="en-US" sz="2300">
                          <a:solidFill>
                            <a:srgbClr val="91612F"/>
                          </a:solidFill>
                          <a:latin typeface="Assistant Regular"/>
                        </a:rPr>
                        <a:t>info@pocketpaw.com</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220"/>
                        </a:lnSpc>
                        <a:defRPr/>
                      </a:pPr>
                      <a:r>
                        <a:rPr lang="en-US" sz="2300">
                          <a:solidFill>
                            <a:srgbClr val="91612F"/>
                          </a:solidFill>
                          <a:latin typeface="Assistant Regular"/>
                        </a:rPr>
                        <a:t>www.pocketpaw.com</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220"/>
                        </a:lnSpc>
                        <a:defRPr/>
                      </a:pPr>
                      <a:r>
                        <a:rPr lang="en-US" sz="2300">
                          <a:solidFill>
                            <a:srgbClr val="91612F"/>
                          </a:solidFill>
                          <a:latin typeface="Assistant Regular"/>
                        </a:rPr>
                        <a:t>@pocketpaw</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3277694" y="3783597"/>
            <a:ext cx="11732612" cy="2343356"/>
          </a:xfrm>
          <a:prstGeom prst="rect">
            <a:avLst/>
          </a:prstGeom>
        </p:spPr>
        <p:txBody>
          <a:bodyPr anchor="t" rtlCol="false" tIns="0" lIns="0" bIns="0" rIns="0">
            <a:spAutoFit/>
          </a:bodyPr>
          <a:lstStyle/>
          <a:p>
            <a:pPr algn="ctr">
              <a:lnSpc>
                <a:spcPts val="9000"/>
              </a:lnSpc>
            </a:pPr>
            <a:r>
              <a:rPr lang="en-US" sz="9000">
                <a:solidFill>
                  <a:srgbClr val="91612F"/>
                </a:solidFill>
                <a:latin typeface="Linux Biolinum"/>
              </a:rPr>
              <a:t>Thanks for your participation!</a:t>
            </a:r>
          </a:p>
        </p:txBody>
      </p:sp>
      <p:sp>
        <p:nvSpPr>
          <p:cNvPr name="Freeform 11" id="11"/>
          <p:cNvSpPr/>
          <p:nvPr/>
        </p:nvSpPr>
        <p:spPr>
          <a:xfrm flipH="false" flipV="false" rot="0">
            <a:off x="8624586" y="2655949"/>
            <a:ext cx="1038829" cy="1044833"/>
          </a:xfrm>
          <a:custGeom>
            <a:avLst/>
            <a:gdLst/>
            <a:ahLst/>
            <a:cxnLst/>
            <a:rect r="r" b="b" t="t" l="l"/>
            <a:pathLst>
              <a:path h="1044833" w="1038829">
                <a:moveTo>
                  <a:pt x="0" y="0"/>
                </a:moveTo>
                <a:lnTo>
                  <a:pt x="1038828" y="0"/>
                </a:lnTo>
                <a:lnTo>
                  <a:pt x="1038828" y="1044833"/>
                </a:lnTo>
                <a:lnTo>
                  <a:pt x="0" y="1044833"/>
                </a:lnTo>
                <a:lnTo>
                  <a:pt x="0" y="0"/>
                </a:lnTo>
                <a:close/>
              </a:path>
            </a:pathLst>
          </a:custGeom>
          <a:blipFill>
            <a:blip r:embed="rId10"/>
            <a:stretch>
              <a:fillRect l="0" t="0" r="0" b="0"/>
            </a:stretch>
          </a:blipFill>
        </p:spPr>
      </p:sp>
      <p:sp>
        <p:nvSpPr>
          <p:cNvPr name="Freeform 12" id="12"/>
          <p:cNvSpPr/>
          <p:nvPr/>
        </p:nvSpPr>
        <p:spPr>
          <a:xfrm flipH="false" flipV="false" rot="0">
            <a:off x="12375899" y="7715196"/>
            <a:ext cx="345503" cy="345503"/>
          </a:xfrm>
          <a:custGeom>
            <a:avLst/>
            <a:gdLst/>
            <a:ahLst/>
            <a:cxnLst/>
            <a:rect r="r" b="b" t="t" l="l"/>
            <a:pathLst>
              <a:path h="345503" w="345503">
                <a:moveTo>
                  <a:pt x="0" y="0"/>
                </a:moveTo>
                <a:lnTo>
                  <a:pt x="345503" y="0"/>
                </a:lnTo>
                <a:lnTo>
                  <a:pt x="345503" y="345503"/>
                </a:lnTo>
                <a:lnTo>
                  <a:pt x="0" y="34550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713217" y="2429653"/>
            <a:ext cx="12861567"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Our team</a:t>
            </a:r>
          </a:p>
        </p:txBody>
      </p:sp>
      <p:grpSp>
        <p:nvGrpSpPr>
          <p:cNvPr name="Group 7" id="7"/>
          <p:cNvGrpSpPr/>
          <p:nvPr/>
        </p:nvGrpSpPr>
        <p:grpSpPr>
          <a:xfrm rot="0">
            <a:off x="2220708" y="6314545"/>
            <a:ext cx="3306074" cy="1284079"/>
            <a:chOff x="0" y="0"/>
            <a:chExt cx="4408098" cy="1712105"/>
          </a:xfrm>
        </p:grpSpPr>
        <p:sp>
          <p:nvSpPr>
            <p:cNvPr name="TextBox 8" id="8"/>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CEO</a:t>
              </a:r>
            </a:p>
          </p:txBody>
        </p:sp>
        <p:sp>
          <p:nvSpPr>
            <p:cNvPr name="TextBox 9" id="9"/>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Data Science Engineer</a:t>
              </a:r>
            </a:p>
          </p:txBody>
        </p:sp>
        <p:sp>
          <p:nvSpPr>
            <p:cNvPr name="TextBox 10" id="10"/>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11" id="11"/>
          <p:cNvSpPr/>
          <p:nvPr/>
        </p:nvSpPr>
        <p:spPr>
          <a:xfrm flipH="true" flipV="false" rot="5400000">
            <a:off x="2619493"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220708" y="4805074"/>
            <a:ext cx="3340848" cy="1425575"/>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David Pérez</a:t>
            </a:r>
          </a:p>
        </p:txBody>
      </p:sp>
      <p:grpSp>
        <p:nvGrpSpPr>
          <p:cNvPr name="Group 13" id="13"/>
          <p:cNvGrpSpPr/>
          <p:nvPr/>
        </p:nvGrpSpPr>
        <p:grpSpPr>
          <a:xfrm rot="0">
            <a:off x="5803152" y="6314545"/>
            <a:ext cx="3306074" cy="1284079"/>
            <a:chOff x="0" y="0"/>
            <a:chExt cx="4408098" cy="1712105"/>
          </a:xfrm>
        </p:grpSpPr>
        <p:sp>
          <p:nvSpPr>
            <p:cNvPr name="TextBox 14" id="14"/>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CFO</a:t>
              </a:r>
            </a:p>
          </p:txBody>
        </p:sp>
        <p:sp>
          <p:nvSpPr>
            <p:cNvPr name="TextBox 15" id="15"/>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Computer Engineer</a:t>
              </a:r>
            </a:p>
          </p:txBody>
        </p:sp>
        <p:sp>
          <p:nvSpPr>
            <p:cNvPr name="TextBox 16" id="16"/>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17" id="17"/>
          <p:cNvSpPr/>
          <p:nvPr/>
        </p:nvSpPr>
        <p:spPr>
          <a:xfrm flipH="true" flipV="false" rot="5400000">
            <a:off x="6201937"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5803152" y="4805074"/>
            <a:ext cx="3340848" cy="1425575"/>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Federico</a:t>
            </a:r>
          </a:p>
          <a:p>
            <a:pPr>
              <a:lnSpc>
                <a:spcPts val="5499"/>
              </a:lnSpc>
            </a:pPr>
            <a:r>
              <a:rPr lang="en-US" sz="5499">
                <a:solidFill>
                  <a:srgbClr val="91612F"/>
                </a:solidFill>
                <a:latin typeface="Linux Biolinum"/>
              </a:rPr>
              <a:t>Falcone</a:t>
            </a:r>
          </a:p>
        </p:txBody>
      </p:sp>
      <p:grpSp>
        <p:nvGrpSpPr>
          <p:cNvPr name="Group 19" id="19"/>
          <p:cNvGrpSpPr/>
          <p:nvPr/>
        </p:nvGrpSpPr>
        <p:grpSpPr>
          <a:xfrm rot="0">
            <a:off x="9382125" y="6314545"/>
            <a:ext cx="3306074" cy="1284079"/>
            <a:chOff x="0" y="0"/>
            <a:chExt cx="4408098" cy="1712105"/>
          </a:xfrm>
        </p:grpSpPr>
        <p:sp>
          <p:nvSpPr>
            <p:cNvPr name="TextBox 20" id="20"/>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CEO</a:t>
              </a:r>
            </a:p>
          </p:txBody>
        </p:sp>
        <p:sp>
          <p:nvSpPr>
            <p:cNvPr name="TextBox 21" id="21"/>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Data Science Engineer</a:t>
              </a:r>
            </a:p>
          </p:txBody>
        </p:sp>
        <p:sp>
          <p:nvSpPr>
            <p:cNvPr name="TextBox 22" id="22"/>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23" id="23"/>
          <p:cNvSpPr/>
          <p:nvPr/>
        </p:nvSpPr>
        <p:spPr>
          <a:xfrm flipH="true" flipV="false" rot="5400000">
            <a:off x="9780910"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9382125" y="4805074"/>
            <a:ext cx="3340848" cy="2120900"/>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Gullem </a:t>
            </a:r>
          </a:p>
          <a:p>
            <a:pPr>
              <a:lnSpc>
                <a:spcPts val="5499"/>
              </a:lnSpc>
            </a:pPr>
            <a:r>
              <a:rPr lang="en-US" sz="5499">
                <a:solidFill>
                  <a:srgbClr val="91612F"/>
                </a:solidFill>
                <a:latin typeface="Linux Biolinum"/>
              </a:rPr>
              <a:t>Escriba</a:t>
            </a:r>
          </a:p>
          <a:p>
            <a:pPr>
              <a:lnSpc>
                <a:spcPts val="5499"/>
              </a:lnSpc>
            </a:pPr>
          </a:p>
        </p:txBody>
      </p:sp>
      <p:grpSp>
        <p:nvGrpSpPr>
          <p:cNvPr name="Group 25" id="25"/>
          <p:cNvGrpSpPr/>
          <p:nvPr/>
        </p:nvGrpSpPr>
        <p:grpSpPr>
          <a:xfrm rot="0">
            <a:off x="13275019" y="6314545"/>
            <a:ext cx="3306074" cy="1284079"/>
            <a:chOff x="0" y="0"/>
            <a:chExt cx="4408098" cy="1712105"/>
          </a:xfrm>
        </p:grpSpPr>
        <p:sp>
          <p:nvSpPr>
            <p:cNvPr name="TextBox 26" id="26"/>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GENERAL MANAGER</a:t>
              </a:r>
            </a:p>
          </p:txBody>
        </p:sp>
        <p:sp>
          <p:nvSpPr>
            <p:cNvPr name="TextBox 27" id="27"/>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Audiovisual Engineer</a:t>
              </a:r>
            </a:p>
          </p:txBody>
        </p:sp>
        <p:sp>
          <p:nvSpPr>
            <p:cNvPr name="TextBox 28" id="28"/>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29" id="29"/>
          <p:cNvSpPr/>
          <p:nvPr/>
        </p:nvSpPr>
        <p:spPr>
          <a:xfrm flipH="true" flipV="false" rot="5400000">
            <a:off x="13673804"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0" id="30"/>
          <p:cNvSpPr txBox="true"/>
          <p:nvPr/>
        </p:nvSpPr>
        <p:spPr>
          <a:xfrm rot="0">
            <a:off x="13275019" y="4805074"/>
            <a:ext cx="2985679" cy="1425575"/>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Oriol Soler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713217" y="1926548"/>
            <a:ext cx="12861567" cy="2082273"/>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PocketPaw: Pet Care All in a Single Platform</a:t>
            </a:r>
          </a:p>
        </p:txBody>
      </p:sp>
      <p:sp>
        <p:nvSpPr>
          <p:cNvPr name="Freeform 7" id="7"/>
          <p:cNvSpPr/>
          <p:nvPr/>
        </p:nvSpPr>
        <p:spPr>
          <a:xfrm flipH="true" flipV="false" rot="5400000">
            <a:off x="2619493"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220708" y="4805074"/>
            <a:ext cx="2669729" cy="1425575"/>
          </a:xfrm>
          <a:prstGeom prst="rect">
            <a:avLst/>
          </a:prstGeom>
        </p:spPr>
        <p:txBody>
          <a:bodyPr anchor="t" rtlCol="false" tIns="0" lIns="0" bIns="0" rIns="0">
            <a:spAutoFit/>
          </a:bodyPr>
          <a:lstStyle/>
          <a:p>
            <a:pPr algn="ctr">
              <a:lnSpc>
                <a:spcPts val="5499"/>
              </a:lnSpc>
            </a:pPr>
            <a:r>
              <a:rPr lang="en-US" sz="5499">
                <a:solidFill>
                  <a:srgbClr val="91612F"/>
                </a:solidFill>
                <a:latin typeface="Linux Biolinum"/>
              </a:rPr>
              <a:t>Ease of use</a:t>
            </a:r>
          </a:p>
        </p:txBody>
      </p:sp>
      <p:sp>
        <p:nvSpPr>
          <p:cNvPr name="Freeform 9" id="9"/>
          <p:cNvSpPr/>
          <p:nvPr/>
        </p:nvSpPr>
        <p:spPr>
          <a:xfrm flipH="true" flipV="false" rot="5400000">
            <a:off x="6201937"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105320" y="4805074"/>
            <a:ext cx="3340848" cy="1425575"/>
          </a:xfrm>
          <a:prstGeom prst="rect">
            <a:avLst/>
          </a:prstGeom>
        </p:spPr>
        <p:txBody>
          <a:bodyPr anchor="t" rtlCol="false" tIns="0" lIns="0" bIns="0" rIns="0">
            <a:spAutoFit/>
          </a:bodyPr>
          <a:lstStyle/>
          <a:p>
            <a:pPr algn="ctr">
              <a:lnSpc>
                <a:spcPts val="5499"/>
              </a:lnSpc>
            </a:pPr>
            <a:r>
              <a:rPr lang="en-US" sz="5499">
                <a:solidFill>
                  <a:srgbClr val="91612F"/>
                </a:solidFill>
                <a:latin typeface="Linux Biolinum"/>
              </a:rPr>
              <a:t>Whole Eco-system</a:t>
            </a:r>
          </a:p>
        </p:txBody>
      </p:sp>
      <p:sp>
        <p:nvSpPr>
          <p:cNvPr name="Freeform 11" id="11"/>
          <p:cNvSpPr/>
          <p:nvPr/>
        </p:nvSpPr>
        <p:spPr>
          <a:xfrm flipH="true" flipV="false" rot="5400000">
            <a:off x="9780910"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8997114" y="4805074"/>
            <a:ext cx="3725859" cy="1425575"/>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Satisfaction</a:t>
            </a:r>
          </a:p>
          <a:p>
            <a:pPr>
              <a:lnSpc>
                <a:spcPts val="5499"/>
              </a:lnSpc>
            </a:pPr>
          </a:p>
        </p:txBody>
      </p:sp>
      <p:sp>
        <p:nvSpPr>
          <p:cNvPr name="Freeform 13" id="13"/>
          <p:cNvSpPr/>
          <p:nvPr/>
        </p:nvSpPr>
        <p:spPr>
          <a:xfrm flipH="true" flipV="false" rot="5400000">
            <a:off x="13673804"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2942048" y="4805074"/>
            <a:ext cx="3370689" cy="730250"/>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Innovation</a:t>
            </a:r>
          </a:p>
        </p:txBody>
      </p:sp>
      <p:sp>
        <p:nvSpPr>
          <p:cNvPr name="TextBox 15" id="15"/>
          <p:cNvSpPr txBox="true"/>
          <p:nvPr/>
        </p:nvSpPr>
        <p:spPr>
          <a:xfrm rot="0">
            <a:off x="3353250" y="6637718"/>
            <a:ext cx="11581500" cy="1840740"/>
          </a:xfrm>
          <a:prstGeom prst="rect">
            <a:avLst/>
          </a:prstGeom>
        </p:spPr>
        <p:txBody>
          <a:bodyPr anchor="t" rtlCol="false" tIns="0" lIns="0" bIns="0" rIns="0">
            <a:spAutoFit/>
          </a:bodyPr>
          <a:lstStyle/>
          <a:p>
            <a:pPr algn="ctr">
              <a:lnSpc>
                <a:spcPts val="3688"/>
              </a:lnSpc>
            </a:pPr>
            <a:r>
              <a:rPr lang="en-US" sz="2634">
                <a:solidFill>
                  <a:srgbClr val="91612F"/>
                </a:solidFill>
                <a:latin typeface="Open Sans Extra Bold"/>
              </a:rPr>
              <a:t>Our brand is born from the necessity of contribute with a global better pet care. We launch to the market a brand-new app offering a whole eco-system with all the resource you might need for your pet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992571" y="2089855"/>
            <a:ext cx="5403113" cy="4744609"/>
          </a:xfrm>
          <a:custGeom>
            <a:avLst/>
            <a:gdLst/>
            <a:ahLst/>
            <a:cxnLst/>
            <a:rect r="r" b="b" t="t" l="l"/>
            <a:pathLst>
              <a:path h="4744609" w="5403113">
                <a:moveTo>
                  <a:pt x="0" y="0"/>
                </a:moveTo>
                <a:lnTo>
                  <a:pt x="5403113" y="0"/>
                </a:lnTo>
                <a:lnTo>
                  <a:pt x="5403113" y="4744608"/>
                </a:lnTo>
                <a:lnTo>
                  <a:pt x="0" y="4744608"/>
                </a:lnTo>
                <a:lnTo>
                  <a:pt x="0" y="0"/>
                </a:lnTo>
                <a:close/>
              </a:path>
            </a:pathLst>
          </a:custGeom>
          <a:blipFill>
            <a:blip r:embed="rId2"/>
            <a:stretch>
              <a:fillRect l="0" t="0" r="0" b="0"/>
            </a:stretch>
          </a:blipFill>
        </p:spPr>
      </p:sp>
      <p:sp>
        <p:nvSpPr>
          <p:cNvPr name="Freeform 3" id="3"/>
          <p:cNvSpPr/>
          <p:nvPr/>
        </p:nvSpPr>
        <p:spPr>
          <a:xfrm flipH="false" flipV="false" rot="0">
            <a:off x="10901181" y="2089855"/>
            <a:ext cx="5485997" cy="4496681"/>
          </a:xfrm>
          <a:custGeom>
            <a:avLst/>
            <a:gdLst/>
            <a:ahLst/>
            <a:cxnLst/>
            <a:rect r="r" b="b" t="t" l="l"/>
            <a:pathLst>
              <a:path h="4496681" w="5485997">
                <a:moveTo>
                  <a:pt x="0" y="0"/>
                </a:moveTo>
                <a:lnTo>
                  <a:pt x="5485997" y="0"/>
                </a:lnTo>
                <a:lnTo>
                  <a:pt x="5485997" y="4496680"/>
                </a:lnTo>
                <a:lnTo>
                  <a:pt x="0" y="4496680"/>
                </a:lnTo>
                <a:lnTo>
                  <a:pt x="0" y="0"/>
                </a:lnTo>
                <a:close/>
              </a:path>
            </a:pathLst>
          </a:custGeom>
          <a:blipFill>
            <a:blip r:embed="rId3"/>
            <a:stretch>
              <a:fillRect l="0" t="0" r="-105666" b="0"/>
            </a:stretch>
          </a:blipFill>
        </p:spPr>
      </p:sp>
      <p:sp>
        <p:nvSpPr>
          <p:cNvPr name="TextBox 4" id="4"/>
          <p:cNvSpPr txBox="true"/>
          <p:nvPr/>
        </p:nvSpPr>
        <p:spPr>
          <a:xfrm rot="0">
            <a:off x="5510835" y="414337"/>
            <a:ext cx="7266330" cy="1219200"/>
          </a:xfrm>
          <a:prstGeom prst="rect">
            <a:avLst/>
          </a:prstGeom>
        </p:spPr>
        <p:txBody>
          <a:bodyPr anchor="t" rtlCol="false" tIns="0" lIns="0" bIns="0" rIns="0">
            <a:spAutoFit/>
          </a:bodyPr>
          <a:lstStyle/>
          <a:p>
            <a:pPr algn="ctr" marL="0" indent="0" lvl="0">
              <a:lnSpc>
                <a:spcPts val="9599"/>
              </a:lnSpc>
              <a:spcBef>
                <a:spcPct val="0"/>
              </a:spcBef>
            </a:pPr>
            <a:r>
              <a:rPr lang="en-US" sz="7999">
                <a:solidFill>
                  <a:srgbClr val="91612F"/>
                </a:solidFill>
                <a:latin typeface="Linux Biolinum"/>
              </a:rPr>
              <a:t>Segmentation</a:t>
            </a:r>
          </a:p>
        </p:txBody>
      </p:sp>
      <p:sp>
        <p:nvSpPr>
          <p:cNvPr name="Freeform 5" id="5"/>
          <p:cNvSpPr/>
          <p:nvPr/>
        </p:nvSpPr>
        <p:spPr>
          <a:xfrm flipH="true" flipV="false" rot="5400000">
            <a:off x="1359167" y="7641407"/>
            <a:ext cx="459346" cy="1256916"/>
          </a:xfrm>
          <a:custGeom>
            <a:avLst/>
            <a:gdLst/>
            <a:ahLst/>
            <a:cxnLst/>
            <a:rect r="r" b="b" t="t" l="l"/>
            <a:pathLst>
              <a:path h="1256916" w="459346">
                <a:moveTo>
                  <a:pt x="459346" y="0"/>
                </a:moveTo>
                <a:lnTo>
                  <a:pt x="0" y="0"/>
                </a:lnTo>
                <a:lnTo>
                  <a:pt x="0" y="1256916"/>
                </a:lnTo>
                <a:lnTo>
                  <a:pt x="459346" y="1256916"/>
                </a:lnTo>
                <a:lnTo>
                  <a:pt x="459346"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2476829" y="7305701"/>
            <a:ext cx="6174357" cy="1928327"/>
            <a:chOff x="0" y="0"/>
            <a:chExt cx="8232475" cy="2571103"/>
          </a:xfrm>
        </p:grpSpPr>
        <p:sp>
          <p:nvSpPr>
            <p:cNvPr name="TextBox 7" id="7"/>
            <p:cNvSpPr txBox="true"/>
            <p:nvPr/>
          </p:nvSpPr>
          <p:spPr>
            <a:xfrm rot="0">
              <a:off x="0" y="38100"/>
              <a:ext cx="8232475"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NO POSSIBLE AGE SEGMENTATION</a:t>
              </a:r>
            </a:p>
          </p:txBody>
        </p:sp>
        <p:sp>
          <p:nvSpPr>
            <p:cNvPr name="TextBox 8" id="8"/>
            <p:cNvSpPr txBox="true"/>
            <p:nvPr/>
          </p:nvSpPr>
          <p:spPr>
            <a:xfrm rot="0">
              <a:off x="0" y="711611"/>
              <a:ext cx="8232475" cy="1859492"/>
            </a:xfrm>
            <a:prstGeom prst="rect">
              <a:avLst/>
            </a:prstGeom>
          </p:spPr>
          <p:txBody>
            <a:bodyPr anchor="t" rtlCol="false" tIns="0" lIns="0" bIns="0" rIns="0">
              <a:spAutoFit/>
            </a:bodyPr>
            <a:lstStyle/>
            <a:p>
              <a:pPr algn="just">
                <a:lnSpc>
                  <a:spcPts val="2800"/>
                </a:lnSpc>
              </a:pPr>
              <a:r>
                <a:rPr lang="en-US" sz="2000">
                  <a:solidFill>
                    <a:srgbClr val="91612F"/>
                  </a:solidFill>
                  <a:latin typeface="Assistant Regular"/>
                </a:rPr>
                <a:t>Our data about pet owners tell us that there is no relevant difference on the age of them, since even the people older than 70 is close to the rest of the owners, so any segmentation in this was will make the difference.</a:t>
              </a:r>
            </a:p>
          </p:txBody>
        </p:sp>
      </p:grpSp>
      <p:sp>
        <p:nvSpPr>
          <p:cNvPr name="TextBox 9" id="9"/>
          <p:cNvSpPr txBox="true"/>
          <p:nvPr/>
        </p:nvSpPr>
        <p:spPr>
          <a:xfrm rot="0">
            <a:off x="430953" y="7667249"/>
            <a:ext cx="2315773" cy="1243330"/>
          </a:xfrm>
          <a:prstGeom prst="rect">
            <a:avLst/>
          </a:prstGeom>
        </p:spPr>
        <p:txBody>
          <a:bodyPr anchor="t" rtlCol="false" tIns="0" lIns="0" bIns="0" rIns="0">
            <a:spAutoFit/>
          </a:bodyPr>
          <a:lstStyle/>
          <a:p>
            <a:pPr>
              <a:lnSpc>
                <a:spcPts val="3200"/>
              </a:lnSpc>
            </a:pPr>
            <a:r>
              <a:rPr lang="en-US" sz="3200">
                <a:solidFill>
                  <a:srgbClr val="91612F"/>
                </a:solidFill>
                <a:latin typeface="Linux Biolinum"/>
              </a:rPr>
              <a:t>Evenly distributed by age</a:t>
            </a:r>
          </a:p>
        </p:txBody>
      </p:sp>
      <p:sp>
        <p:nvSpPr>
          <p:cNvPr name="Freeform 10" id="10"/>
          <p:cNvSpPr/>
          <p:nvPr/>
        </p:nvSpPr>
        <p:spPr>
          <a:xfrm flipH="true" flipV="false" rot="5400000">
            <a:off x="10539695" y="7718668"/>
            <a:ext cx="459346" cy="1256916"/>
          </a:xfrm>
          <a:custGeom>
            <a:avLst/>
            <a:gdLst/>
            <a:ahLst/>
            <a:cxnLst/>
            <a:rect r="r" b="b" t="t" l="l"/>
            <a:pathLst>
              <a:path h="1256916" w="459346">
                <a:moveTo>
                  <a:pt x="459345" y="0"/>
                </a:moveTo>
                <a:lnTo>
                  <a:pt x="0" y="0"/>
                </a:lnTo>
                <a:lnTo>
                  <a:pt x="0" y="1256917"/>
                </a:lnTo>
                <a:lnTo>
                  <a:pt x="459345" y="1256917"/>
                </a:lnTo>
                <a:lnTo>
                  <a:pt x="459345"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1716948" y="7206751"/>
            <a:ext cx="6174357" cy="2280752"/>
            <a:chOff x="0" y="0"/>
            <a:chExt cx="8232475" cy="3041003"/>
          </a:xfrm>
        </p:grpSpPr>
        <p:sp>
          <p:nvSpPr>
            <p:cNvPr name="TextBox 12" id="12"/>
            <p:cNvSpPr txBox="true"/>
            <p:nvPr/>
          </p:nvSpPr>
          <p:spPr>
            <a:xfrm rot="0">
              <a:off x="0" y="38100"/>
              <a:ext cx="8232475"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OLDER PEOPLE ARE FAR AWAY </a:t>
              </a:r>
            </a:p>
          </p:txBody>
        </p:sp>
        <p:sp>
          <p:nvSpPr>
            <p:cNvPr name="TextBox 13" id="13"/>
            <p:cNvSpPr txBox="true"/>
            <p:nvPr/>
          </p:nvSpPr>
          <p:spPr>
            <a:xfrm rot="0">
              <a:off x="0" y="711611"/>
              <a:ext cx="8232475" cy="2329392"/>
            </a:xfrm>
            <a:prstGeom prst="rect">
              <a:avLst/>
            </a:prstGeom>
          </p:spPr>
          <p:txBody>
            <a:bodyPr anchor="t" rtlCol="false" tIns="0" lIns="0" bIns="0" rIns="0">
              <a:spAutoFit/>
            </a:bodyPr>
            <a:lstStyle/>
            <a:p>
              <a:pPr algn="just">
                <a:lnSpc>
                  <a:spcPts val="2800"/>
                </a:lnSpc>
              </a:pPr>
              <a:r>
                <a:rPr lang="en-US" sz="2000">
                  <a:solidFill>
                    <a:srgbClr val="91612F"/>
                  </a:solidFill>
                  <a:latin typeface="Assistant Regular"/>
                </a:rPr>
                <a:t>Here we do see an important pattern for our segmentation. The 80% of the apps users are younger than 45 years old, which shows us that our product may be more difficult to adapt in the older section of our potential customers.</a:t>
              </a:r>
            </a:p>
          </p:txBody>
        </p:sp>
      </p:grpSp>
      <p:sp>
        <p:nvSpPr>
          <p:cNvPr name="TextBox 14" id="14"/>
          <p:cNvSpPr txBox="true"/>
          <p:nvPr/>
        </p:nvSpPr>
        <p:spPr>
          <a:xfrm rot="0">
            <a:off x="9144000" y="7744511"/>
            <a:ext cx="2315773" cy="1243330"/>
          </a:xfrm>
          <a:prstGeom prst="rect">
            <a:avLst/>
          </a:prstGeom>
        </p:spPr>
        <p:txBody>
          <a:bodyPr anchor="t" rtlCol="false" tIns="0" lIns="0" bIns="0" rIns="0">
            <a:spAutoFit/>
          </a:bodyPr>
          <a:lstStyle/>
          <a:p>
            <a:pPr>
              <a:lnSpc>
                <a:spcPts val="3200"/>
              </a:lnSpc>
            </a:pPr>
            <a:r>
              <a:rPr lang="en-US" sz="3200">
                <a:solidFill>
                  <a:srgbClr val="91612F"/>
                </a:solidFill>
                <a:latin typeface="Linux Biolinum"/>
              </a:rPr>
              <a:t>The youngest conquer the internet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039145" y="-239039"/>
            <a:ext cx="4550578" cy="4381441"/>
          </a:xfrm>
          <a:custGeom>
            <a:avLst/>
            <a:gdLst/>
            <a:ahLst/>
            <a:cxnLst/>
            <a:rect r="r" b="b" t="t" l="l"/>
            <a:pathLst>
              <a:path h="4381441" w="4550578">
                <a:moveTo>
                  <a:pt x="0" y="0"/>
                </a:moveTo>
                <a:lnTo>
                  <a:pt x="4550578" y="0"/>
                </a:lnTo>
                <a:lnTo>
                  <a:pt x="4550578" y="4381441"/>
                </a:lnTo>
                <a:lnTo>
                  <a:pt x="0" y="438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997219" y="296954"/>
            <a:ext cx="1443821" cy="1390157"/>
            <a:chOff x="0" y="0"/>
            <a:chExt cx="1925094" cy="1853542"/>
          </a:xfrm>
        </p:grpSpPr>
        <p:sp>
          <p:nvSpPr>
            <p:cNvPr name="Freeform 4" id="4"/>
            <p:cNvSpPr/>
            <p:nvPr/>
          </p:nvSpPr>
          <p:spPr>
            <a:xfrm flipH="false" flipV="false" rot="0">
              <a:off x="0" y="0"/>
              <a:ext cx="1925094" cy="1853542"/>
            </a:xfrm>
            <a:custGeom>
              <a:avLst/>
              <a:gdLst/>
              <a:ahLst/>
              <a:cxnLst/>
              <a:rect r="r" b="b" t="t" l="l"/>
              <a:pathLst>
                <a:path h="1853542" w="1925094">
                  <a:moveTo>
                    <a:pt x="0" y="0"/>
                  </a:moveTo>
                  <a:lnTo>
                    <a:pt x="1925094" y="0"/>
                  </a:lnTo>
                  <a:lnTo>
                    <a:pt x="1925094" y="1853542"/>
                  </a:lnTo>
                  <a:lnTo>
                    <a:pt x="0" y="1853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45820" y="23378"/>
              <a:ext cx="1833454" cy="1806786"/>
            </a:xfrm>
            <a:custGeom>
              <a:avLst/>
              <a:gdLst/>
              <a:ahLst/>
              <a:cxnLst/>
              <a:rect r="r" b="b" t="t" l="l"/>
              <a:pathLst>
                <a:path h="1806786" w="1833454">
                  <a:moveTo>
                    <a:pt x="0" y="0"/>
                  </a:moveTo>
                  <a:lnTo>
                    <a:pt x="1833454" y="0"/>
                  </a:lnTo>
                  <a:lnTo>
                    <a:pt x="1833454" y="1806786"/>
                  </a:lnTo>
                  <a:lnTo>
                    <a:pt x="0" y="18067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false" flipV="false" rot="0">
            <a:off x="-2101689" y="2481852"/>
            <a:ext cx="3583276" cy="3531156"/>
          </a:xfrm>
          <a:custGeom>
            <a:avLst/>
            <a:gdLst/>
            <a:ahLst/>
            <a:cxnLst/>
            <a:rect r="r" b="b" t="t" l="l"/>
            <a:pathLst>
              <a:path h="3531156" w="3583276">
                <a:moveTo>
                  <a:pt x="0" y="0"/>
                </a:moveTo>
                <a:lnTo>
                  <a:pt x="3583276" y="0"/>
                </a:lnTo>
                <a:lnTo>
                  <a:pt x="3583276" y="3531155"/>
                </a:lnTo>
                <a:lnTo>
                  <a:pt x="0" y="35311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true" rot="5131367">
            <a:off x="15631026" y="7628333"/>
            <a:ext cx="1691219" cy="4627715"/>
          </a:xfrm>
          <a:custGeom>
            <a:avLst/>
            <a:gdLst/>
            <a:ahLst/>
            <a:cxnLst/>
            <a:rect r="r" b="b" t="t" l="l"/>
            <a:pathLst>
              <a:path h="4627715" w="1691219">
                <a:moveTo>
                  <a:pt x="1691220" y="4627715"/>
                </a:moveTo>
                <a:lnTo>
                  <a:pt x="0" y="4627715"/>
                </a:lnTo>
                <a:lnTo>
                  <a:pt x="0" y="0"/>
                </a:lnTo>
                <a:lnTo>
                  <a:pt x="1691220" y="0"/>
                </a:lnTo>
                <a:lnTo>
                  <a:pt x="1691220" y="4627715"/>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3149313" y="469615"/>
            <a:ext cx="1038829" cy="1044833"/>
          </a:xfrm>
          <a:custGeom>
            <a:avLst/>
            <a:gdLst/>
            <a:ahLst/>
            <a:cxnLst/>
            <a:rect r="r" b="b" t="t" l="l"/>
            <a:pathLst>
              <a:path h="1044833" w="1038829">
                <a:moveTo>
                  <a:pt x="0" y="0"/>
                </a:moveTo>
                <a:lnTo>
                  <a:pt x="1038829" y="0"/>
                </a:lnTo>
                <a:lnTo>
                  <a:pt x="1038829" y="1044834"/>
                </a:lnTo>
                <a:lnTo>
                  <a:pt x="0" y="1044834"/>
                </a:lnTo>
                <a:lnTo>
                  <a:pt x="0" y="0"/>
                </a:lnTo>
                <a:close/>
              </a:path>
            </a:pathLst>
          </a:custGeom>
          <a:blipFill>
            <a:blip r:embed="rId10"/>
            <a:stretch>
              <a:fillRect l="0" t="0" r="0" b="0"/>
            </a:stretch>
          </a:blipFill>
        </p:spPr>
      </p:sp>
      <p:grpSp>
        <p:nvGrpSpPr>
          <p:cNvPr name="Group 9" id="9"/>
          <p:cNvGrpSpPr/>
          <p:nvPr/>
        </p:nvGrpSpPr>
        <p:grpSpPr>
          <a:xfrm rot="0">
            <a:off x="9590499" y="2286694"/>
            <a:ext cx="3178948" cy="5001430"/>
            <a:chOff x="0" y="0"/>
            <a:chExt cx="571896" cy="899762"/>
          </a:xfrm>
        </p:grpSpPr>
        <p:sp>
          <p:nvSpPr>
            <p:cNvPr name="Freeform 10" id="10"/>
            <p:cNvSpPr/>
            <p:nvPr/>
          </p:nvSpPr>
          <p:spPr>
            <a:xfrm flipH="false" flipV="false" rot="0">
              <a:off x="0" y="0"/>
              <a:ext cx="571896" cy="898245"/>
            </a:xfrm>
            <a:custGeom>
              <a:avLst/>
              <a:gdLst/>
              <a:ahLst/>
              <a:cxnLst/>
              <a:rect r="r" b="b" t="t" l="l"/>
              <a:pathLst>
                <a:path h="898245" w="571896">
                  <a:moveTo>
                    <a:pt x="571896" y="11416"/>
                  </a:moveTo>
                  <a:lnTo>
                    <a:pt x="571896" y="774046"/>
                  </a:lnTo>
                  <a:cubicBezTo>
                    <a:pt x="571896" y="780941"/>
                    <a:pt x="567697" y="787140"/>
                    <a:pt x="561295" y="789699"/>
                  </a:cubicBezTo>
                  <a:lnTo>
                    <a:pt x="296548" y="895525"/>
                  </a:lnTo>
                  <a:cubicBezTo>
                    <a:pt x="289743" y="898245"/>
                    <a:pt x="282153" y="898245"/>
                    <a:pt x="275348" y="895525"/>
                  </a:cubicBezTo>
                  <a:lnTo>
                    <a:pt x="10600" y="789699"/>
                  </a:lnTo>
                  <a:cubicBezTo>
                    <a:pt x="4198" y="787140"/>
                    <a:pt x="0" y="780941"/>
                    <a:pt x="0" y="774046"/>
                  </a:cubicBezTo>
                  <a:lnTo>
                    <a:pt x="0" y="11416"/>
                  </a:lnTo>
                  <a:cubicBezTo>
                    <a:pt x="0" y="8388"/>
                    <a:pt x="1203" y="5484"/>
                    <a:pt x="3344" y="3344"/>
                  </a:cubicBezTo>
                  <a:cubicBezTo>
                    <a:pt x="5484" y="1203"/>
                    <a:pt x="8388" y="0"/>
                    <a:pt x="11416" y="0"/>
                  </a:cubicBezTo>
                  <a:lnTo>
                    <a:pt x="560480" y="0"/>
                  </a:lnTo>
                  <a:cubicBezTo>
                    <a:pt x="563508" y="0"/>
                    <a:pt x="566411" y="1203"/>
                    <a:pt x="568552" y="3344"/>
                  </a:cubicBezTo>
                  <a:cubicBezTo>
                    <a:pt x="570693" y="5484"/>
                    <a:pt x="571896" y="8388"/>
                    <a:pt x="571896" y="11416"/>
                  </a:cubicBezTo>
                  <a:close/>
                </a:path>
              </a:pathLst>
            </a:custGeom>
            <a:solidFill>
              <a:srgbClr val="FFBD59"/>
            </a:solidFill>
            <a:ln w="38100" cap="sq">
              <a:solidFill>
                <a:srgbClr val="FF914D"/>
              </a:solidFill>
              <a:prstDash val="solid"/>
              <a:miter/>
            </a:ln>
          </p:spPr>
        </p:sp>
        <p:sp>
          <p:nvSpPr>
            <p:cNvPr name="TextBox 11" id="11"/>
            <p:cNvSpPr txBox="true"/>
            <p:nvPr/>
          </p:nvSpPr>
          <p:spPr>
            <a:xfrm>
              <a:off x="0" y="47625"/>
              <a:ext cx="571896" cy="737837"/>
            </a:xfrm>
            <a:prstGeom prst="rect">
              <a:avLst/>
            </a:prstGeom>
          </p:spPr>
          <p:txBody>
            <a:bodyPr anchor="ctr" rtlCol="false" tIns="50800" lIns="50800" bIns="50800" rIns="50800"/>
            <a:lstStyle/>
            <a:p>
              <a:pPr algn="ctr">
                <a:lnSpc>
                  <a:spcPts val="2499"/>
                </a:lnSpc>
              </a:pPr>
            </a:p>
          </p:txBody>
        </p:sp>
      </p:grpSp>
      <p:grpSp>
        <p:nvGrpSpPr>
          <p:cNvPr name="Group 12" id="12"/>
          <p:cNvGrpSpPr/>
          <p:nvPr/>
        </p:nvGrpSpPr>
        <p:grpSpPr>
          <a:xfrm rot="0">
            <a:off x="5710991" y="2286694"/>
            <a:ext cx="3178948" cy="4942635"/>
            <a:chOff x="0" y="0"/>
            <a:chExt cx="571896" cy="889185"/>
          </a:xfrm>
        </p:grpSpPr>
        <p:sp>
          <p:nvSpPr>
            <p:cNvPr name="Freeform 13" id="13"/>
            <p:cNvSpPr/>
            <p:nvPr/>
          </p:nvSpPr>
          <p:spPr>
            <a:xfrm flipH="false" flipV="false" rot="0">
              <a:off x="0" y="0"/>
              <a:ext cx="571896" cy="887668"/>
            </a:xfrm>
            <a:custGeom>
              <a:avLst/>
              <a:gdLst/>
              <a:ahLst/>
              <a:cxnLst/>
              <a:rect r="r" b="b" t="t" l="l"/>
              <a:pathLst>
                <a:path h="887668" w="571896">
                  <a:moveTo>
                    <a:pt x="571896" y="11416"/>
                  </a:moveTo>
                  <a:lnTo>
                    <a:pt x="571896" y="763469"/>
                  </a:lnTo>
                  <a:cubicBezTo>
                    <a:pt x="571896" y="770363"/>
                    <a:pt x="567697" y="776563"/>
                    <a:pt x="561295" y="779122"/>
                  </a:cubicBezTo>
                  <a:lnTo>
                    <a:pt x="296548" y="884947"/>
                  </a:lnTo>
                  <a:cubicBezTo>
                    <a:pt x="289743" y="887668"/>
                    <a:pt x="282153" y="887668"/>
                    <a:pt x="275348" y="884947"/>
                  </a:cubicBezTo>
                  <a:lnTo>
                    <a:pt x="10600" y="779122"/>
                  </a:lnTo>
                  <a:cubicBezTo>
                    <a:pt x="4198" y="776563"/>
                    <a:pt x="0" y="770363"/>
                    <a:pt x="0" y="763469"/>
                  </a:cubicBezTo>
                  <a:lnTo>
                    <a:pt x="0" y="11416"/>
                  </a:lnTo>
                  <a:cubicBezTo>
                    <a:pt x="0" y="8388"/>
                    <a:pt x="1203" y="5484"/>
                    <a:pt x="3344" y="3344"/>
                  </a:cubicBezTo>
                  <a:cubicBezTo>
                    <a:pt x="5484" y="1203"/>
                    <a:pt x="8388" y="0"/>
                    <a:pt x="11416" y="0"/>
                  </a:cubicBezTo>
                  <a:lnTo>
                    <a:pt x="560480" y="0"/>
                  </a:lnTo>
                  <a:cubicBezTo>
                    <a:pt x="563508" y="0"/>
                    <a:pt x="566411" y="1203"/>
                    <a:pt x="568552" y="3344"/>
                  </a:cubicBezTo>
                  <a:cubicBezTo>
                    <a:pt x="570693" y="5484"/>
                    <a:pt x="571896" y="8388"/>
                    <a:pt x="571896" y="11416"/>
                  </a:cubicBezTo>
                  <a:close/>
                </a:path>
              </a:pathLst>
            </a:custGeom>
            <a:solidFill>
              <a:srgbClr val="FFDE59"/>
            </a:solidFill>
            <a:ln w="38100" cap="sq">
              <a:solidFill>
                <a:srgbClr val="FFBD59"/>
              </a:solidFill>
              <a:prstDash val="solid"/>
              <a:miter/>
            </a:ln>
          </p:spPr>
        </p:sp>
        <p:sp>
          <p:nvSpPr>
            <p:cNvPr name="TextBox 14" id="14"/>
            <p:cNvSpPr txBox="true"/>
            <p:nvPr/>
          </p:nvSpPr>
          <p:spPr>
            <a:xfrm>
              <a:off x="0" y="47625"/>
              <a:ext cx="571896" cy="727260"/>
            </a:xfrm>
            <a:prstGeom prst="rect">
              <a:avLst/>
            </a:prstGeom>
          </p:spPr>
          <p:txBody>
            <a:bodyPr anchor="ctr" rtlCol="false" tIns="50800" lIns="50800" bIns="50800" rIns="50800"/>
            <a:lstStyle/>
            <a:p>
              <a:pPr algn="ctr">
                <a:lnSpc>
                  <a:spcPts val="2499"/>
                </a:lnSpc>
              </a:pPr>
            </a:p>
          </p:txBody>
        </p:sp>
      </p:grpSp>
      <p:grpSp>
        <p:nvGrpSpPr>
          <p:cNvPr name="Group 15" id="15"/>
          <p:cNvGrpSpPr/>
          <p:nvPr/>
        </p:nvGrpSpPr>
        <p:grpSpPr>
          <a:xfrm rot="0">
            <a:off x="13865460" y="2286694"/>
            <a:ext cx="3178948" cy="5328202"/>
            <a:chOff x="0" y="0"/>
            <a:chExt cx="571896" cy="958548"/>
          </a:xfrm>
        </p:grpSpPr>
        <p:sp>
          <p:nvSpPr>
            <p:cNvPr name="Freeform 16" id="16"/>
            <p:cNvSpPr/>
            <p:nvPr/>
          </p:nvSpPr>
          <p:spPr>
            <a:xfrm flipH="false" flipV="false" rot="0">
              <a:off x="0" y="0"/>
              <a:ext cx="571896" cy="957031"/>
            </a:xfrm>
            <a:custGeom>
              <a:avLst/>
              <a:gdLst/>
              <a:ahLst/>
              <a:cxnLst/>
              <a:rect r="r" b="b" t="t" l="l"/>
              <a:pathLst>
                <a:path h="957031" w="571896">
                  <a:moveTo>
                    <a:pt x="571896" y="11416"/>
                  </a:moveTo>
                  <a:lnTo>
                    <a:pt x="571896" y="832833"/>
                  </a:lnTo>
                  <a:cubicBezTo>
                    <a:pt x="571896" y="839727"/>
                    <a:pt x="567697" y="845927"/>
                    <a:pt x="561295" y="848486"/>
                  </a:cubicBezTo>
                  <a:lnTo>
                    <a:pt x="296548" y="954311"/>
                  </a:lnTo>
                  <a:cubicBezTo>
                    <a:pt x="289743" y="957031"/>
                    <a:pt x="282153" y="957031"/>
                    <a:pt x="275348" y="954311"/>
                  </a:cubicBezTo>
                  <a:lnTo>
                    <a:pt x="10600" y="848486"/>
                  </a:lnTo>
                  <a:cubicBezTo>
                    <a:pt x="4198" y="845927"/>
                    <a:pt x="0" y="839727"/>
                    <a:pt x="0" y="832833"/>
                  </a:cubicBezTo>
                  <a:lnTo>
                    <a:pt x="0" y="11416"/>
                  </a:lnTo>
                  <a:cubicBezTo>
                    <a:pt x="0" y="8388"/>
                    <a:pt x="1203" y="5484"/>
                    <a:pt x="3344" y="3344"/>
                  </a:cubicBezTo>
                  <a:cubicBezTo>
                    <a:pt x="5484" y="1203"/>
                    <a:pt x="8388" y="0"/>
                    <a:pt x="11416" y="0"/>
                  </a:cubicBezTo>
                  <a:lnTo>
                    <a:pt x="560480" y="0"/>
                  </a:lnTo>
                  <a:cubicBezTo>
                    <a:pt x="563508" y="0"/>
                    <a:pt x="566411" y="1203"/>
                    <a:pt x="568552" y="3344"/>
                  </a:cubicBezTo>
                  <a:cubicBezTo>
                    <a:pt x="570693" y="5484"/>
                    <a:pt x="571896" y="8388"/>
                    <a:pt x="571896" y="11416"/>
                  </a:cubicBezTo>
                  <a:close/>
                </a:path>
              </a:pathLst>
            </a:custGeom>
            <a:solidFill>
              <a:srgbClr val="FF914D"/>
            </a:solidFill>
            <a:ln w="38100" cap="sq">
              <a:solidFill>
                <a:srgbClr val="FA6B27"/>
              </a:solidFill>
              <a:prstDash val="solid"/>
              <a:miter/>
            </a:ln>
          </p:spPr>
        </p:sp>
        <p:sp>
          <p:nvSpPr>
            <p:cNvPr name="TextBox 17" id="17"/>
            <p:cNvSpPr txBox="true"/>
            <p:nvPr/>
          </p:nvSpPr>
          <p:spPr>
            <a:xfrm>
              <a:off x="0" y="47625"/>
              <a:ext cx="571896" cy="796623"/>
            </a:xfrm>
            <a:prstGeom prst="rect">
              <a:avLst/>
            </a:prstGeom>
          </p:spPr>
          <p:txBody>
            <a:bodyPr anchor="ctr" rtlCol="false" tIns="50800" lIns="50800" bIns="50800" rIns="50800"/>
            <a:lstStyle/>
            <a:p>
              <a:pPr algn="ctr">
                <a:lnSpc>
                  <a:spcPts val="2499"/>
                </a:lnSpc>
              </a:pPr>
            </a:p>
          </p:txBody>
        </p:sp>
      </p:grpSp>
      <p:grpSp>
        <p:nvGrpSpPr>
          <p:cNvPr name="Group 18" id="18"/>
          <p:cNvGrpSpPr/>
          <p:nvPr/>
        </p:nvGrpSpPr>
        <p:grpSpPr>
          <a:xfrm rot="0">
            <a:off x="5637834" y="2439223"/>
            <a:ext cx="3325263" cy="1373269"/>
            <a:chOff x="0" y="0"/>
            <a:chExt cx="875789" cy="361684"/>
          </a:xfrm>
        </p:grpSpPr>
        <p:sp>
          <p:nvSpPr>
            <p:cNvPr name="Freeform 19" id="19"/>
            <p:cNvSpPr/>
            <p:nvPr/>
          </p:nvSpPr>
          <p:spPr>
            <a:xfrm flipH="false" flipV="false" rot="0">
              <a:off x="0" y="0"/>
              <a:ext cx="875789" cy="361684"/>
            </a:xfrm>
            <a:custGeom>
              <a:avLst/>
              <a:gdLst/>
              <a:ahLst/>
              <a:cxnLst/>
              <a:rect r="r" b="b" t="t" l="l"/>
              <a:pathLst>
                <a:path h="361684" w="875789">
                  <a:moveTo>
                    <a:pt x="13969" y="0"/>
                  </a:moveTo>
                  <a:lnTo>
                    <a:pt x="861820" y="0"/>
                  </a:lnTo>
                  <a:cubicBezTo>
                    <a:pt x="865525" y="0"/>
                    <a:pt x="869078" y="1472"/>
                    <a:pt x="871698" y="4092"/>
                  </a:cubicBezTo>
                  <a:cubicBezTo>
                    <a:pt x="874318" y="6711"/>
                    <a:pt x="875789" y="10264"/>
                    <a:pt x="875789" y="13969"/>
                  </a:cubicBezTo>
                  <a:lnTo>
                    <a:pt x="875789" y="347715"/>
                  </a:lnTo>
                  <a:cubicBezTo>
                    <a:pt x="875789" y="351420"/>
                    <a:pt x="874318" y="354973"/>
                    <a:pt x="871698" y="357593"/>
                  </a:cubicBezTo>
                  <a:cubicBezTo>
                    <a:pt x="869078" y="360212"/>
                    <a:pt x="865525" y="361684"/>
                    <a:pt x="861820" y="361684"/>
                  </a:cubicBezTo>
                  <a:lnTo>
                    <a:pt x="13969" y="361684"/>
                  </a:lnTo>
                  <a:cubicBezTo>
                    <a:pt x="10264" y="361684"/>
                    <a:pt x="6711" y="360212"/>
                    <a:pt x="4092" y="357593"/>
                  </a:cubicBezTo>
                  <a:cubicBezTo>
                    <a:pt x="1472" y="354973"/>
                    <a:pt x="0" y="351420"/>
                    <a:pt x="0" y="347715"/>
                  </a:cubicBezTo>
                  <a:lnTo>
                    <a:pt x="0" y="13969"/>
                  </a:lnTo>
                  <a:cubicBezTo>
                    <a:pt x="0" y="10264"/>
                    <a:pt x="1472" y="6711"/>
                    <a:pt x="4092" y="4092"/>
                  </a:cubicBezTo>
                  <a:cubicBezTo>
                    <a:pt x="6711" y="1472"/>
                    <a:pt x="10264" y="0"/>
                    <a:pt x="13969" y="0"/>
                  </a:cubicBezTo>
                  <a:close/>
                </a:path>
              </a:pathLst>
            </a:custGeom>
            <a:solidFill>
              <a:srgbClr val="FFBD59"/>
            </a:solidFill>
          </p:spPr>
        </p:sp>
        <p:sp>
          <p:nvSpPr>
            <p:cNvPr name="TextBox 20" id="20"/>
            <p:cNvSpPr txBox="true"/>
            <p:nvPr/>
          </p:nvSpPr>
          <p:spPr>
            <a:xfrm>
              <a:off x="0" y="85725"/>
              <a:ext cx="875789" cy="275959"/>
            </a:xfrm>
            <a:prstGeom prst="rect">
              <a:avLst/>
            </a:prstGeom>
          </p:spPr>
          <p:txBody>
            <a:bodyPr anchor="ctr" rtlCol="false" tIns="50800" lIns="50800" bIns="50800" rIns="50800"/>
            <a:lstStyle/>
            <a:p>
              <a:pPr algn="ctr">
                <a:lnSpc>
                  <a:spcPts val="4499"/>
                </a:lnSpc>
              </a:pPr>
              <a:r>
                <a:rPr lang="en-US" sz="4499" spc="224">
                  <a:solidFill>
                    <a:srgbClr val="FFFFFF"/>
                  </a:solidFill>
                  <a:latin typeface="Linux Biolinum Bold"/>
                </a:rPr>
                <a:t>SEX</a:t>
              </a:r>
            </a:p>
          </p:txBody>
        </p:sp>
      </p:grpSp>
      <p:grpSp>
        <p:nvGrpSpPr>
          <p:cNvPr name="Group 21" id="21"/>
          <p:cNvGrpSpPr/>
          <p:nvPr/>
        </p:nvGrpSpPr>
        <p:grpSpPr>
          <a:xfrm rot="0">
            <a:off x="9517979" y="2562919"/>
            <a:ext cx="3325263" cy="1373269"/>
            <a:chOff x="0" y="0"/>
            <a:chExt cx="875789" cy="361684"/>
          </a:xfrm>
        </p:grpSpPr>
        <p:sp>
          <p:nvSpPr>
            <p:cNvPr name="Freeform 22" id="22"/>
            <p:cNvSpPr/>
            <p:nvPr/>
          </p:nvSpPr>
          <p:spPr>
            <a:xfrm flipH="false" flipV="false" rot="0">
              <a:off x="0" y="0"/>
              <a:ext cx="875789" cy="361684"/>
            </a:xfrm>
            <a:custGeom>
              <a:avLst/>
              <a:gdLst/>
              <a:ahLst/>
              <a:cxnLst/>
              <a:rect r="r" b="b" t="t" l="l"/>
              <a:pathLst>
                <a:path h="361684" w="875789">
                  <a:moveTo>
                    <a:pt x="13969" y="0"/>
                  </a:moveTo>
                  <a:lnTo>
                    <a:pt x="861820" y="0"/>
                  </a:lnTo>
                  <a:cubicBezTo>
                    <a:pt x="865525" y="0"/>
                    <a:pt x="869078" y="1472"/>
                    <a:pt x="871698" y="4092"/>
                  </a:cubicBezTo>
                  <a:cubicBezTo>
                    <a:pt x="874318" y="6711"/>
                    <a:pt x="875789" y="10264"/>
                    <a:pt x="875789" y="13969"/>
                  </a:cubicBezTo>
                  <a:lnTo>
                    <a:pt x="875789" y="347715"/>
                  </a:lnTo>
                  <a:cubicBezTo>
                    <a:pt x="875789" y="351420"/>
                    <a:pt x="874318" y="354973"/>
                    <a:pt x="871698" y="357593"/>
                  </a:cubicBezTo>
                  <a:cubicBezTo>
                    <a:pt x="869078" y="360212"/>
                    <a:pt x="865525" y="361684"/>
                    <a:pt x="861820" y="361684"/>
                  </a:cubicBezTo>
                  <a:lnTo>
                    <a:pt x="13969" y="361684"/>
                  </a:lnTo>
                  <a:cubicBezTo>
                    <a:pt x="10264" y="361684"/>
                    <a:pt x="6711" y="360212"/>
                    <a:pt x="4092" y="357593"/>
                  </a:cubicBezTo>
                  <a:cubicBezTo>
                    <a:pt x="1472" y="354973"/>
                    <a:pt x="0" y="351420"/>
                    <a:pt x="0" y="347715"/>
                  </a:cubicBezTo>
                  <a:lnTo>
                    <a:pt x="0" y="13969"/>
                  </a:lnTo>
                  <a:cubicBezTo>
                    <a:pt x="0" y="10264"/>
                    <a:pt x="1472" y="6711"/>
                    <a:pt x="4092" y="4092"/>
                  </a:cubicBezTo>
                  <a:cubicBezTo>
                    <a:pt x="6711" y="1472"/>
                    <a:pt x="10264" y="0"/>
                    <a:pt x="13969" y="0"/>
                  </a:cubicBezTo>
                  <a:close/>
                </a:path>
              </a:pathLst>
            </a:custGeom>
            <a:solidFill>
              <a:srgbClr val="FF914D"/>
            </a:solidFill>
          </p:spPr>
        </p:sp>
        <p:sp>
          <p:nvSpPr>
            <p:cNvPr name="TextBox 23" id="23"/>
            <p:cNvSpPr txBox="true"/>
            <p:nvPr/>
          </p:nvSpPr>
          <p:spPr>
            <a:xfrm>
              <a:off x="0" y="85725"/>
              <a:ext cx="875789" cy="275959"/>
            </a:xfrm>
            <a:prstGeom prst="rect">
              <a:avLst/>
            </a:prstGeom>
          </p:spPr>
          <p:txBody>
            <a:bodyPr anchor="ctr" rtlCol="false" tIns="50800" lIns="50800" bIns="50800" rIns="50800"/>
            <a:lstStyle/>
            <a:p>
              <a:pPr algn="ctr">
                <a:lnSpc>
                  <a:spcPts val="4499"/>
                </a:lnSpc>
              </a:pPr>
              <a:r>
                <a:rPr lang="en-US" sz="4499" spc="224">
                  <a:solidFill>
                    <a:srgbClr val="FFFFFF"/>
                  </a:solidFill>
                  <a:latin typeface="Linux Biolinum Bold"/>
                </a:rPr>
                <a:t> </a:t>
              </a:r>
            </a:p>
          </p:txBody>
        </p:sp>
      </p:grpSp>
      <p:grpSp>
        <p:nvGrpSpPr>
          <p:cNvPr name="Group 24" id="24"/>
          <p:cNvGrpSpPr/>
          <p:nvPr/>
        </p:nvGrpSpPr>
        <p:grpSpPr>
          <a:xfrm rot="0">
            <a:off x="13792302" y="2523627"/>
            <a:ext cx="3325263" cy="1373269"/>
            <a:chOff x="0" y="0"/>
            <a:chExt cx="875789" cy="361684"/>
          </a:xfrm>
        </p:grpSpPr>
        <p:sp>
          <p:nvSpPr>
            <p:cNvPr name="Freeform 25" id="25"/>
            <p:cNvSpPr/>
            <p:nvPr/>
          </p:nvSpPr>
          <p:spPr>
            <a:xfrm flipH="false" flipV="false" rot="0">
              <a:off x="0" y="0"/>
              <a:ext cx="875789" cy="361684"/>
            </a:xfrm>
            <a:custGeom>
              <a:avLst/>
              <a:gdLst/>
              <a:ahLst/>
              <a:cxnLst/>
              <a:rect r="r" b="b" t="t" l="l"/>
              <a:pathLst>
                <a:path h="361684" w="875789">
                  <a:moveTo>
                    <a:pt x="13969" y="0"/>
                  </a:moveTo>
                  <a:lnTo>
                    <a:pt x="861820" y="0"/>
                  </a:lnTo>
                  <a:cubicBezTo>
                    <a:pt x="865525" y="0"/>
                    <a:pt x="869078" y="1472"/>
                    <a:pt x="871698" y="4092"/>
                  </a:cubicBezTo>
                  <a:cubicBezTo>
                    <a:pt x="874318" y="6711"/>
                    <a:pt x="875789" y="10264"/>
                    <a:pt x="875789" y="13969"/>
                  </a:cubicBezTo>
                  <a:lnTo>
                    <a:pt x="875789" y="347715"/>
                  </a:lnTo>
                  <a:cubicBezTo>
                    <a:pt x="875789" y="351420"/>
                    <a:pt x="874318" y="354973"/>
                    <a:pt x="871698" y="357593"/>
                  </a:cubicBezTo>
                  <a:cubicBezTo>
                    <a:pt x="869078" y="360212"/>
                    <a:pt x="865525" y="361684"/>
                    <a:pt x="861820" y="361684"/>
                  </a:cubicBezTo>
                  <a:lnTo>
                    <a:pt x="13969" y="361684"/>
                  </a:lnTo>
                  <a:cubicBezTo>
                    <a:pt x="10264" y="361684"/>
                    <a:pt x="6711" y="360212"/>
                    <a:pt x="4092" y="357593"/>
                  </a:cubicBezTo>
                  <a:cubicBezTo>
                    <a:pt x="1472" y="354973"/>
                    <a:pt x="0" y="351420"/>
                    <a:pt x="0" y="347715"/>
                  </a:cubicBezTo>
                  <a:lnTo>
                    <a:pt x="0" y="13969"/>
                  </a:lnTo>
                  <a:cubicBezTo>
                    <a:pt x="0" y="10264"/>
                    <a:pt x="1472" y="6711"/>
                    <a:pt x="4092" y="4092"/>
                  </a:cubicBezTo>
                  <a:cubicBezTo>
                    <a:pt x="6711" y="1472"/>
                    <a:pt x="10264" y="0"/>
                    <a:pt x="13969" y="0"/>
                  </a:cubicBezTo>
                  <a:close/>
                </a:path>
              </a:pathLst>
            </a:custGeom>
            <a:solidFill>
              <a:srgbClr val="FA6B27"/>
            </a:solidFill>
          </p:spPr>
        </p:sp>
        <p:sp>
          <p:nvSpPr>
            <p:cNvPr name="TextBox 26" id="26"/>
            <p:cNvSpPr txBox="true"/>
            <p:nvPr/>
          </p:nvSpPr>
          <p:spPr>
            <a:xfrm>
              <a:off x="0" y="85725"/>
              <a:ext cx="875789" cy="275959"/>
            </a:xfrm>
            <a:prstGeom prst="rect">
              <a:avLst/>
            </a:prstGeom>
          </p:spPr>
          <p:txBody>
            <a:bodyPr anchor="ctr" rtlCol="false" tIns="50800" lIns="50800" bIns="50800" rIns="50800"/>
            <a:lstStyle/>
            <a:p>
              <a:pPr algn="ctr">
                <a:lnSpc>
                  <a:spcPts val="4499"/>
                </a:lnSpc>
              </a:pPr>
            </a:p>
          </p:txBody>
        </p:sp>
      </p:grpSp>
      <p:grpSp>
        <p:nvGrpSpPr>
          <p:cNvPr name="Group 27" id="27"/>
          <p:cNvGrpSpPr/>
          <p:nvPr/>
        </p:nvGrpSpPr>
        <p:grpSpPr>
          <a:xfrm rot="0">
            <a:off x="5710991" y="6370549"/>
            <a:ext cx="3178948" cy="1629756"/>
            <a:chOff x="0" y="0"/>
            <a:chExt cx="571896" cy="293195"/>
          </a:xfrm>
        </p:grpSpPr>
        <p:sp>
          <p:nvSpPr>
            <p:cNvPr name="Freeform 28" id="28"/>
            <p:cNvSpPr/>
            <p:nvPr/>
          </p:nvSpPr>
          <p:spPr>
            <a:xfrm flipH="false" flipV="false" rot="0">
              <a:off x="0" y="0"/>
              <a:ext cx="571896" cy="291678"/>
            </a:xfrm>
            <a:custGeom>
              <a:avLst/>
              <a:gdLst/>
              <a:ahLst/>
              <a:cxnLst/>
              <a:rect r="r" b="b" t="t" l="l"/>
              <a:pathLst>
                <a:path h="291678" w="571896">
                  <a:moveTo>
                    <a:pt x="571896" y="11416"/>
                  </a:moveTo>
                  <a:lnTo>
                    <a:pt x="571896" y="167479"/>
                  </a:lnTo>
                  <a:cubicBezTo>
                    <a:pt x="571896" y="174373"/>
                    <a:pt x="567697" y="180573"/>
                    <a:pt x="561295" y="183132"/>
                  </a:cubicBezTo>
                  <a:lnTo>
                    <a:pt x="296548" y="288958"/>
                  </a:lnTo>
                  <a:cubicBezTo>
                    <a:pt x="289743" y="291678"/>
                    <a:pt x="282153" y="291678"/>
                    <a:pt x="275348" y="288958"/>
                  </a:cubicBezTo>
                  <a:lnTo>
                    <a:pt x="10600" y="183132"/>
                  </a:lnTo>
                  <a:cubicBezTo>
                    <a:pt x="4198" y="180573"/>
                    <a:pt x="0" y="174373"/>
                    <a:pt x="0" y="167479"/>
                  </a:cubicBezTo>
                  <a:lnTo>
                    <a:pt x="0" y="11416"/>
                  </a:lnTo>
                  <a:cubicBezTo>
                    <a:pt x="0" y="8388"/>
                    <a:pt x="1203" y="5484"/>
                    <a:pt x="3344" y="3344"/>
                  </a:cubicBezTo>
                  <a:cubicBezTo>
                    <a:pt x="5484" y="1203"/>
                    <a:pt x="8388" y="0"/>
                    <a:pt x="11416" y="0"/>
                  </a:cubicBezTo>
                  <a:lnTo>
                    <a:pt x="560480" y="0"/>
                  </a:lnTo>
                  <a:cubicBezTo>
                    <a:pt x="563508" y="0"/>
                    <a:pt x="566411" y="1203"/>
                    <a:pt x="568552" y="3344"/>
                  </a:cubicBezTo>
                  <a:cubicBezTo>
                    <a:pt x="570693" y="5484"/>
                    <a:pt x="571896" y="8388"/>
                    <a:pt x="571896" y="11416"/>
                  </a:cubicBezTo>
                  <a:close/>
                </a:path>
              </a:pathLst>
            </a:custGeom>
            <a:solidFill>
              <a:srgbClr val="FFBD59"/>
            </a:solidFill>
            <a:ln w="38100" cap="sq">
              <a:solidFill>
                <a:srgbClr val="FFBD59"/>
              </a:solidFill>
              <a:prstDash val="solid"/>
              <a:miter/>
            </a:ln>
          </p:spPr>
        </p:sp>
        <p:sp>
          <p:nvSpPr>
            <p:cNvPr name="TextBox 29" id="29"/>
            <p:cNvSpPr txBox="true"/>
            <p:nvPr/>
          </p:nvSpPr>
          <p:spPr>
            <a:xfrm>
              <a:off x="0" y="85725"/>
              <a:ext cx="571896" cy="93170"/>
            </a:xfrm>
            <a:prstGeom prst="rect">
              <a:avLst/>
            </a:prstGeom>
          </p:spPr>
          <p:txBody>
            <a:bodyPr anchor="ctr" rtlCol="false" tIns="50800" lIns="50800" bIns="50800" rIns="50800"/>
            <a:lstStyle/>
            <a:p>
              <a:pPr algn="ctr">
                <a:lnSpc>
                  <a:spcPts val="4499"/>
                </a:lnSpc>
              </a:pPr>
              <a:r>
                <a:rPr lang="en-US" sz="4499" spc="224">
                  <a:solidFill>
                    <a:srgbClr val="FFFFFF"/>
                  </a:solidFill>
                  <a:latin typeface="Linux Biolinum"/>
                </a:rPr>
                <a:t>BOTH</a:t>
              </a:r>
            </a:p>
          </p:txBody>
        </p:sp>
      </p:grpSp>
      <p:grpSp>
        <p:nvGrpSpPr>
          <p:cNvPr name="Group 30" id="30"/>
          <p:cNvGrpSpPr/>
          <p:nvPr/>
        </p:nvGrpSpPr>
        <p:grpSpPr>
          <a:xfrm rot="0">
            <a:off x="9590499" y="6296618"/>
            <a:ext cx="3178948" cy="1703688"/>
            <a:chOff x="0" y="0"/>
            <a:chExt cx="571896" cy="306495"/>
          </a:xfrm>
        </p:grpSpPr>
        <p:sp>
          <p:nvSpPr>
            <p:cNvPr name="Freeform 31" id="31"/>
            <p:cNvSpPr/>
            <p:nvPr/>
          </p:nvSpPr>
          <p:spPr>
            <a:xfrm flipH="false" flipV="false" rot="0">
              <a:off x="0" y="0"/>
              <a:ext cx="571896" cy="304978"/>
            </a:xfrm>
            <a:custGeom>
              <a:avLst/>
              <a:gdLst/>
              <a:ahLst/>
              <a:cxnLst/>
              <a:rect r="r" b="b" t="t" l="l"/>
              <a:pathLst>
                <a:path h="304978" w="571896">
                  <a:moveTo>
                    <a:pt x="571896" y="11416"/>
                  </a:moveTo>
                  <a:lnTo>
                    <a:pt x="571896" y="180779"/>
                  </a:lnTo>
                  <a:cubicBezTo>
                    <a:pt x="571896" y="187674"/>
                    <a:pt x="567697" y="193873"/>
                    <a:pt x="561295" y="196432"/>
                  </a:cubicBezTo>
                  <a:lnTo>
                    <a:pt x="296548" y="302258"/>
                  </a:lnTo>
                  <a:cubicBezTo>
                    <a:pt x="289743" y="304978"/>
                    <a:pt x="282153" y="304978"/>
                    <a:pt x="275348" y="302258"/>
                  </a:cubicBezTo>
                  <a:lnTo>
                    <a:pt x="10600" y="196432"/>
                  </a:lnTo>
                  <a:cubicBezTo>
                    <a:pt x="4198" y="193873"/>
                    <a:pt x="0" y="187674"/>
                    <a:pt x="0" y="180779"/>
                  </a:cubicBezTo>
                  <a:lnTo>
                    <a:pt x="0" y="11416"/>
                  </a:lnTo>
                  <a:cubicBezTo>
                    <a:pt x="0" y="8388"/>
                    <a:pt x="1203" y="5484"/>
                    <a:pt x="3344" y="3344"/>
                  </a:cubicBezTo>
                  <a:cubicBezTo>
                    <a:pt x="5484" y="1203"/>
                    <a:pt x="8388" y="0"/>
                    <a:pt x="11416" y="0"/>
                  </a:cubicBezTo>
                  <a:lnTo>
                    <a:pt x="560480" y="0"/>
                  </a:lnTo>
                  <a:cubicBezTo>
                    <a:pt x="563508" y="0"/>
                    <a:pt x="566411" y="1203"/>
                    <a:pt x="568552" y="3344"/>
                  </a:cubicBezTo>
                  <a:cubicBezTo>
                    <a:pt x="570693" y="5484"/>
                    <a:pt x="571896" y="8388"/>
                    <a:pt x="571896" y="11416"/>
                  </a:cubicBezTo>
                  <a:close/>
                </a:path>
              </a:pathLst>
            </a:custGeom>
            <a:solidFill>
              <a:srgbClr val="FF914D"/>
            </a:solidFill>
            <a:ln w="38100" cap="sq">
              <a:solidFill>
                <a:srgbClr val="FF914D"/>
              </a:solidFill>
              <a:prstDash val="solid"/>
              <a:miter/>
            </a:ln>
          </p:spPr>
        </p:sp>
        <p:sp>
          <p:nvSpPr>
            <p:cNvPr name="TextBox 32" id="32"/>
            <p:cNvSpPr txBox="true"/>
            <p:nvPr/>
          </p:nvSpPr>
          <p:spPr>
            <a:xfrm>
              <a:off x="0" y="85725"/>
              <a:ext cx="571896" cy="106470"/>
            </a:xfrm>
            <a:prstGeom prst="rect">
              <a:avLst/>
            </a:prstGeom>
          </p:spPr>
          <p:txBody>
            <a:bodyPr anchor="ctr" rtlCol="false" tIns="50800" lIns="50800" bIns="50800" rIns="50800"/>
            <a:lstStyle/>
            <a:p>
              <a:pPr algn="ctr">
                <a:lnSpc>
                  <a:spcPts val="4499"/>
                </a:lnSpc>
              </a:pPr>
              <a:r>
                <a:rPr lang="en-US" sz="4499" spc="224">
                  <a:solidFill>
                    <a:srgbClr val="FFFFFF"/>
                  </a:solidFill>
                  <a:latin typeface="Linux Biolinum Bold"/>
                </a:rPr>
                <a:t>&lt;45</a:t>
              </a:r>
            </a:p>
          </p:txBody>
        </p:sp>
      </p:grpSp>
      <p:grpSp>
        <p:nvGrpSpPr>
          <p:cNvPr name="Group 33" id="33"/>
          <p:cNvGrpSpPr/>
          <p:nvPr/>
        </p:nvGrpSpPr>
        <p:grpSpPr>
          <a:xfrm rot="0">
            <a:off x="13865460" y="6136097"/>
            <a:ext cx="3178948" cy="1864208"/>
            <a:chOff x="0" y="0"/>
            <a:chExt cx="571896" cy="335373"/>
          </a:xfrm>
        </p:grpSpPr>
        <p:sp>
          <p:nvSpPr>
            <p:cNvPr name="Freeform 34" id="34"/>
            <p:cNvSpPr/>
            <p:nvPr/>
          </p:nvSpPr>
          <p:spPr>
            <a:xfrm flipH="false" flipV="false" rot="0">
              <a:off x="0" y="0"/>
              <a:ext cx="571896" cy="333856"/>
            </a:xfrm>
            <a:custGeom>
              <a:avLst/>
              <a:gdLst/>
              <a:ahLst/>
              <a:cxnLst/>
              <a:rect r="r" b="b" t="t" l="l"/>
              <a:pathLst>
                <a:path h="333856" w="571896">
                  <a:moveTo>
                    <a:pt x="571896" y="11416"/>
                  </a:moveTo>
                  <a:lnTo>
                    <a:pt x="571896" y="209657"/>
                  </a:lnTo>
                  <a:cubicBezTo>
                    <a:pt x="571896" y="216551"/>
                    <a:pt x="567697" y="222751"/>
                    <a:pt x="561295" y="225310"/>
                  </a:cubicBezTo>
                  <a:lnTo>
                    <a:pt x="296548" y="331136"/>
                  </a:lnTo>
                  <a:cubicBezTo>
                    <a:pt x="289743" y="333856"/>
                    <a:pt x="282153" y="333856"/>
                    <a:pt x="275348" y="331136"/>
                  </a:cubicBezTo>
                  <a:lnTo>
                    <a:pt x="10600" y="225310"/>
                  </a:lnTo>
                  <a:cubicBezTo>
                    <a:pt x="4198" y="222751"/>
                    <a:pt x="0" y="216551"/>
                    <a:pt x="0" y="209657"/>
                  </a:cubicBezTo>
                  <a:lnTo>
                    <a:pt x="0" y="11416"/>
                  </a:lnTo>
                  <a:cubicBezTo>
                    <a:pt x="0" y="8388"/>
                    <a:pt x="1203" y="5484"/>
                    <a:pt x="3344" y="3344"/>
                  </a:cubicBezTo>
                  <a:cubicBezTo>
                    <a:pt x="5484" y="1203"/>
                    <a:pt x="8388" y="0"/>
                    <a:pt x="11416" y="0"/>
                  </a:cubicBezTo>
                  <a:lnTo>
                    <a:pt x="560480" y="0"/>
                  </a:lnTo>
                  <a:cubicBezTo>
                    <a:pt x="563508" y="0"/>
                    <a:pt x="566411" y="1203"/>
                    <a:pt x="568552" y="3344"/>
                  </a:cubicBezTo>
                  <a:cubicBezTo>
                    <a:pt x="570693" y="5484"/>
                    <a:pt x="571896" y="8388"/>
                    <a:pt x="571896" y="11416"/>
                  </a:cubicBezTo>
                  <a:close/>
                </a:path>
              </a:pathLst>
            </a:custGeom>
            <a:solidFill>
              <a:srgbClr val="FA6B27"/>
            </a:solidFill>
            <a:ln w="38100" cap="sq">
              <a:solidFill>
                <a:srgbClr val="FA6B27"/>
              </a:solidFill>
              <a:prstDash val="solid"/>
              <a:miter/>
            </a:ln>
          </p:spPr>
        </p:sp>
        <p:sp>
          <p:nvSpPr>
            <p:cNvPr name="TextBox 35" id="35"/>
            <p:cNvSpPr txBox="true"/>
            <p:nvPr/>
          </p:nvSpPr>
          <p:spPr>
            <a:xfrm>
              <a:off x="0" y="95250"/>
              <a:ext cx="571896" cy="125823"/>
            </a:xfrm>
            <a:prstGeom prst="rect">
              <a:avLst/>
            </a:prstGeom>
          </p:spPr>
          <p:txBody>
            <a:bodyPr anchor="ctr" rtlCol="false" tIns="50800" lIns="50800" bIns="50800" rIns="50800"/>
            <a:lstStyle/>
            <a:p>
              <a:pPr algn="ctr">
                <a:lnSpc>
                  <a:spcPts val="4299"/>
                </a:lnSpc>
              </a:pPr>
              <a:r>
                <a:rPr lang="en-US" sz="4299" spc="214">
                  <a:solidFill>
                    <a:srgbClr val="FFFFFF"/>
                  </a:solidFill>
                  <a:latin typeface="Eczar SemiBold Bold"/>
                </a:rPr>
                <a:t>€</a:t>
              </a:r>
              <a:r>
                <a:rPr lang="en-US" sz="4299" spc="214">
                  <a:solidFill>
                    <a:srgbClr val="FFFFFF"/>
                  </a:solidFill>
                  <a:latin typeface="Eczar SemiBold"/>
                </a:rPr>
                <a:t> </a:t>
              </a:r>
              <a:r>
                <a:rPr lang="en-US" sz="4299" spc="214">
                  <a:solidFill>
                    <a:srgbClr val="A4A3A3"/>
                  </a:solidFill>
                  <a:latin typeface="Eczar SemiBold"/>
                </a:rPr>
                <a:t>€ €</a:t>
              </a:r>
            </a:p>
          </p:txBody>
        </p:sp>
      </p:grpSp>
      <p:sp>
        <p:nvSpPr>
          <p:cNvPr name="Freeform 36" id="36"/>
          <p:cNvSpPr/>
          <p:nvPr/>
        </p:nvSpPr>
        <p:spPr>
          <a:xfrm flipH="false" flipV="false" rot="0">
            <a:off x="7290717" y="8256491"/>
            <a:ext cx="4086982" cy="2003618"/>
          </a:xfrm>
          <a:custGeom>
            <a:avLst/>
            <a:gdLst/>
            <a:ahLst/>
            <a:cxnLst/>
            <a:rect r="r" b="b" t="t" l="l"/>
            <a:pathLst>
              <a:path h="2003618" w="4086982">
                <a:moveTo>
                  <a:pt x="0" y="0"/>
                </a:moveTo>
                <a:lnTo>
                  <a:pt x="4086982" y="0"/>
                </a:lnTo>
                <a:lnTo>
                  <a:pt x="4086982" y="2003618"/>
                </a:lnTo>
                <a:lnTo>
                  <a:pt x="0" y="2003618"/>
                </a:lnTo>
                <a:lnTo>
                  <a:pt x="0" y="0"/>
                </a:lnTo>
                <a:close/>
              </a:path>
            </a:pathLst>
          </a:custGeom>
          <a:blipFill>
            <a:blip r:embed="rId11"/>
            <a:stretch>
              <a:fillRect l="0" t="0" r="0" b="0"/>
            </a:stretch>
          </a:blipFill>
        </p:spPr>
      </p:sp>
      <p:sp>
        <p:nvSpPr>
          <p:cNvPr name="Freeform 37" id="37"/>
          <p:cNvSpPr/>
          <p:nvPr/>
        </p:nvSpPr>
        <p:spPr>
          <a:xfrm flipH="false" flipV="false" rot="0">
            <a:off x="6532845" y="8352389"/>
            <a:ext cx="5222311" cy="1811822"/>
          </a:xfrm>
          <a:custGeom>
            <a:avLst/>
            <a:gdLst/>
            <a:ahLst/>
            <a:cxnLst/>
            <a:rect r="r" b="b" t="t" l="l"/>
            <a:pathLst>
              <a:path h="1811822" w="5222311">
                <a:moveTo>
                  <a:pt x="0" y="0"/>
                </a:moveTo>
                <a:lnTo>
                  <a:pt x="5222310" y="0"/>
                </a:lnTo>
                <a:lnTo>
                  <a:pt x="5222310" y="1811822"/>
                </a:lnTo>
                <a:lnTo>
                  <a:pt x="0" y="1811822"/>
                </a:lnTo>
                <a:lnTo>
                  <a:pt x="0" y="0"/>
                </a:lnTo>
                <a:close/>
              </a:path>
            </a:pathLst>
          </a:custGeom>
          <a:blipFill>
            <a:blip r:embed="rId12"/>
            <a:stretch>
              <a:fillRect l="0" t="0" r="0" b="0"/>
            </a:stretch>
          </a:blipFill>
        </p:spPr>
      </p:sp>
      <p:sp>
        <p:nvSpPr>
          <p:cNvPr name="TextBox 38" id="38"/>
          <p:cNvSpPr txBox="true"/>
          <p:nvPr/>
        </p:nvSpPr>
        <p:spPr>
          <a:xfrm rot="0">
            <a:off x="2083942" y="482095"/>
            <a:ext cx="14120116" cy="1205015"/>
          </a:xfrm>
          <a:prstGeom prst="rect">
            <a:avLst/>
          </a:prstGeom>
        </p:spPr>
        <p:txBody>
          <a:bodyPr anchor="t" rtlCol="false" tIns="0" lIns="0" bIns="0" rIns="0">
            <a:spAutoFit/>
          </a:bodyPr>
          <a:lstStyle/>
          <a:p>
            <a:pPr algn="ctr">
              <a:lnSpc>
                <a:spcPts val="9000"/>
              </a:lnSpc>
            </a:pPr>
            <a:r>
              <a:rPr lang="en-US" sz="9000">
                <a:solidFill>
                  <a:srgbClr val="91612F"/>
                </a:solidFill>
                <a:latin typeface="Linux Biolinum"/>
              </a:rPr>
              <a:t>Target Market</a:t>
            </a:r>
          </a:p>
        </p:txBody>
      </p:sp>
      <p:sp>
        <p:nvSpPr>
          <p:cNvPr name="TextBox 39" id="39"/>
          <p:cNvSpPr txBox="true"/>
          <p:nvPr/>
        </p:nvSpPr>
        <p:spPr>
          <a:xfrm rot="0">
            <a:off x="10642300" y="2797741"/>
            <a:ext cx="1076623" cy="762000"/>
          </a:xfrm>
          <a:prstGeom prst="rect">
            <a:avLst/>
          </a:prstGeom>
        </p:spPr>
        <p:txBody>
          <a:bodyPr anchor="t" rtlCol="false" tIns="0" lIns="0" bIns="0" rIns="0">
            <a:spAutoFit/>
          </a:bodyPr>
          <a:lstStyle/>
          <a:p>
            <a:pPr algn="ctr">
              <a:lnSpc>
                <a:spcPts val="6299"/>
              </a:lnSpc>
            </a:pPr>
            <a:r>
              <a:rPr lang="en-US" sz="4499">
                <a:solidFill>
                  <a:srgbClr val="FFFFFF"/>
                </a:solidFill>
                <a:latin typeface="Linux Biolinum"/>
              </a:rPr>
              <a:t>AGE</a:t>
            </a:r>
          </a:p>
        </p:txBody>
      </p:sp>
      <p:sp>
        <p:nvSpPr>
          <p:cNvPr name="TextBox 40" id="40"/>
          <p:cNvSpPr txBox="true"/>
          <p:nvPr/>
        </p:nvSpPr>
        <p:spPr>
          <a:xfrm rot="0">
            <a:off x="14365512" y="2635808"/>
            <a:ext cx="2178844" cy="762000"/>
          </a:xfrm>
          <a:prstGeom prst="rect">
            <a:avLst/>
          </a:prstGeom>
        </p:spPr>
        <p:txBody>
          <a:bodyPr anchor="t" rtlCol="false" tIns="0" lIns="0" bIns="0" rIns="0">
            <a:spAutoFit/>
          </a:bodyPr>
          <a:lstStyle/>
          <a:p>
            <a:pPr algn="ctr">
              <a:lnSpc>
                <a:spcPts val="6299"/>
              </a:lnSpc>
            </a:pPr>
            <a:r>
              <a:rPr lang="en-US" sz="4499">
                <a:solidFill>
                  <a:srgbClr val="FFFFFF"/>
                </a:solidFill>
                <a:latin typeface="Linux Biolinum"/>
              </a:rPr>
              <a:t>BUDGET</a:t>
            </a:r>
          </a:p>
        </p:txBody>
      </p:sp>
      <p:sp>
        <p:nvSpPr>
          <p:cNvPr name="TextBox 41" id="41"/>
          <p:cNvSpPr txBox="true"/>
          <p:nvPr/>
        </p:nvSpPr>
        <p:spPr>
          <a:xfrm rot="0">
            <a:off x="5710991" y="3809660"/>
            <a:ext cx="3177671" cy="3348990"/>
          </a:xfrm>
          <a:prstGeom prst="rect">
            <a:avLst/>
          </a:prstGeom>
        </p:spPr>
        <p:txBody>
          <a:bodyPr anchor="t" rtlCol="false" tIns="0" lIns="0" bIns="0" rIns="0">
            <a:spAutoFit/>
          </a:bodyPr>
          <a:lstStyle/>
          <a:p>
            <a:pPr marL="518160" indent="-259080" lvl="1">
              <a:lnSpc>
                <a:spcPts val="3359"/>
              </a:lnSpc>
              <a:buFont typeface="Arial"/>
              <a:buChar char="•"/>
            </a:pPr>
            <a:r>
              <a:rPr lang="en-US" sz="2400" spc="120">
                <a:solidFill>
                  <a:srgbClr val="000000"/>
                </a:solidFill>
                <a:latin typeface="Linux Biolinum"/>
              </a:rPr>
              <a:t>59% of spanish men have pets. </a:t>
            </a:r>
          </a:p>
          <a:p>
            <a:pPr marL="518160" indent="-259080" lvl="1">
              <a:lnSpc>
                <a:spcPts val="3359"/>
              </a:lnSpc>
              <a:buFont typeface="Arial"/>
              <a:buChar char="•"/>
            </a:pPr>
            <a:r>
              <a:rPr lang="en-US" sz="2400" spc="120">
                <a:solidFill>
                  <a:srgbClr val="000000"/>
                </a:solidFill>
                <a:latin typeface="Linux Biolinum"/>
              </a:rPr>
              <a:t>65% of spanish women have pets.</a:t>
            </a:r>
          </a:p>
          <a:p>
            <a:pPr marL="518160" indent="-259080" lvl="1">
              <a:lnSpc>
                <a:spcPts val="3359"/>
              </a:lnSpc>
              <a:buFont typeface="Arial"/>
              <a:buChar char="•"/>
            </a:pPr>
            <a:r>
              <a:rPr lang="en-US" sz="2400" spc="120">
                <a:solidFill>
                  <a:srgbClr val="000000"/>
                </a:solidFill>
                <a:latin typeface="Linux Biolinum"/>
              </a:rPr>
              <a:t>No relevant segmentation here</a:t>
            </a:r>
          </a:p>
          <a:p>
            <a:pPr>
              <a:lnSpc>
                <a:spcPts val="3359"/>
              </a:lnSpc>
            </a:pPr>
          </a:p>
          <a:p>
            <a:pPr>
              <a:lnSpc>
                <a:spcPts val="3359"/>
              </a:lnSpc>
            </a:pPr>
          </a:p>
        </p:txBody>
      </p:sp>
      <p:sp>
        <p:nvSpPr>
          <p:cNvPr name="TextBox 42" id="42"/>
          <p:cNvSpPr txBox="true"/>
          <p:nvPr/>
        </p:nvSpPr>
        <p:spPr>
          <a:xfrm rot="0">
            <a:off x="9517979" y="3964870"/>
            <a:ext cx="3174738" cy="2091690"/>
          </a:xfrm>
          <a:prstGeom prst="rect">
            <a:avLst/>
          </a:prstGeom>
        </p:spPr>
        <p:txBody>
          <a:bodyPr anchor="t" rtlCol="false" tIns="0" lIns="0" bIns="0" rIns="0">
            <a:spAutoFit/>
          </a:bodyPr>
          <a:lstStyle/>
          <a:p>
            <a:pPr marL="518160" indent="-259080" lvl="1">
              <a:lnSpc>
                <a:spcPts val="3359"/>
              </a:lnSpc>
              <a:buFont typeface="Arial"/>
              <a:buChar char="•"/>
            </a:pPr>
            <a:r>
              <a:rPr lang="en-US" sz="2400" spc="120">
                <a:solidFill>
                  <a:srgbClr val="000000"/>
                </a:solidFill>
                <a:latin typeface="Linux Biolinum"/>
              </a:rPr>
              <a:t>Pets for youngers and olders.</a:t>
            </a:r>
          </a:p>
          <a:p>
            <a:pPr marL="518160" indent="-259080" lvl="1">
              <a:lnSpc>
                <a:spcPts val="3359"/>
              </a:lnSpc>
              <a:buFont typeface="Arial"/>
              <a:buChar char="•"/>
            </a:pPr>
            <a:r>
              <a:rPr lang="en-US" sz="2400" spc="120">
                <a:solidFill>
                  <a:srgbClr val="000000"/>
                </a:solidFill>
                <a:latin typeface="Linux Biolinum"/>
              </a:rPr>
              <a:t>"The youngest conquer the internet".</a:t>
            </a:r>
          </a:p>
        </p:txBody>
      </p:sp>
      <p:sp>
        <p:nvSpPr>
          <p:cNvPr name="TextBox 43" id="43"/>
          <p:cNvSpPr txBox="true"/>
          <p:nvPr/>
        </p:nvSpPr>
        <p:spPr>
          <a:xfrm rot="0">
            <a:off x="13713759" y="4020499"/>
            <a:ext cx="3190625" cy="1944370"/>
          </a:xfrm>
          <a:prstGeom prst="rect">
            <a:avLst/>
          </a:prstGeom>
        </p:spPr>
        <p:txBody>
          <a:bodyPr anchor="t" rtlCol="false" tIns="0" lIns="0" bIns="0" rIns="0">
            <a:spAutoFit/>
          </a:bodyPr>
          <a:lstStyle/>
          <a:p>
            <a:pPr marL="474979" indent="-237490" lvl="1">
              <a:lnSpc>
                <a:spcPts val="3079"/>
              </a:lnSpc>
              <a:buFont typeface="Arial"/>
              <a:buChar char="•"/>
            </a:pPr>
            <a:r>
              <a:rPr lang="en-US" sz="2199" spc="109">
                <a:solidFill>
                  <a:srgbClr val="000000"/>
                </a:solidFill>
                <a:latin typeface="Linux Biolinum"/>
              </a:rPr>
              <a:t>Average expense of 400€/year in pets care </a:t>
            </a:r>
          </a:p>
          <a:p>
            <a:pPr marL="474979" indent="-237490" lvl="1">
              <a:lnSpc>
                <a:spcPts val="3079"/>
              </a:lnSpc>
              <a:buFont typeface="Arial"/>
              <a:buChar char="•"/>
            </a:pPr>
            <a:r>
              <a:rPr lang="en-US" sz="2199" spc="109">
                <a:solidFill>
                  <a:srgbClr val="000000"/>
                </a:solidFill>
                <a:latin typeface="Linux Biolinum"/>
              </a:rPr>
              <a:t>Our product pricing is affordable to them</a:t>
            </a:r>
          </a:p>
        </p:txBody>
      </p:sp>
      <p:grpSp>
        <p:nvGrpSpPr>
          <p:cNvPr name="Group 44" id="44"/>
          <p:cNvGrpSpPr/>
          <p:nvPr/>
        </p:nvGrpSpPr>
        <p:grpSpPr>
          <a:xfrm rot="0">
            <a:off x="4050666" y="320170"/>
            <a:ext cx="1443821" cy="1390157"/>
            <a:chOff x="0" y="0"/>
            <a:chExt cx="1925094" cy="1853542"/>
          </a:xfrm>
        </p:grpSpPr>
        <p:sp>
          <p:nvSpPr>
            <p:cNvPr name="Freeform 45" id="45"/>
            <p:cNvSpPr/>
            <p:nvPr/>
          </p:nvSpPr>
          <p:spPr>
            <a:xfrm flipH="false" flipV="false" rot="0">
              <a:off x="0" y="0"/>
              <a:ext cx="1925094" cy="1853542"/>
            </a:xfrm>
            <a:custGeom>
              <a:avLst/>
              <a:gdLst/>
              <a:ahLst/>
              <a:cxnLst/>
              <a:rect r="r" b="b" t="t" l="l"/>
              <a:pathLst>
                <a:path h="1853542" w="1925094">
                  <a:moveTo>
                    <a:pt x="0" y="0"/>
                  </a:moveTo>
                  <a:lnTo>
                    <a:pt x="1925094" y="0"/>
                  </a:lnTo>
                  <a:lnTo>
                    <a:pt x="1925094" y="1853542"/>
                  </a:lnTo>
                  <a:lnTo>
                    <a:pt x="0" y="1853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6" id="46"/>
            <p:cNvSpPr/>
            <p:nvPr/>
          </p:nvSpPr>
          <p:spPr>
            <a:xfrm flipH="false" flipV="false" rot="-10800000">
              <a:off x="45820" y="23378"/>
              <a:ext cx="1833454" cy="1806786"/>
            </a:xfrm>
            <a:custGeom>
              <a:avLst/>
              <a:gdLst/>
              <a:ahLst/>
              <a:cxnLst/>
              <a:rect r="r" b="b" t="t" l="l"/>
              <a:pathLst>
                <a:path h="1806786" w="1833454">
                  <a:moveTo>
                    <a:pt x="0" y="0"/>
                  </a:moveTo>
                  <a:lnTo>
                    <a:pt x="1833454" y="0"/>
                  </a:lnTo>
                  <a:lnTo>
                    <a:pt x="1833454" y="1806786"/>
                  </a:lnTo>
                  <a:lnTo>
                    <a:pt x="0" y="18067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47" id="47"/>
          <p:cNvSpPr/>
          <p:nvPr/>
        </p:nvSpPr>
        <p:spPr>
          <a:xfrm flipH="false" flipV="false" rot="0">
            <a:off x="4202760" y="492832"/>
            <a:ext cx="1038829" cy="1044833"/>
          </a:xfrm>
          <a:custGeom>
            <a:avLst/>
            <a:gdLst/>
            <a:ahLst/>
            <a:cxnLst/>
            <a:rect r="r" b="b" t="t" l="l"/>
            <a:pathLst>
              <a:path h="1044833" w="1038829">
                <a:moveTo>
                  <a:pt x="0" y="0"/>
                </a:moveTo>
                <a:lnTo>
                  <a:pt x="1038829" y="0"/>
                </a:lnTo>
                <a:lnTo>
                  <a:pt x="1038829" y="1044833"/>
                </a:lnTo>
                <a:lnTo>
                  <a:pt x="0" y="1044833"/>
                </a:lnTo>
                <a:lnTo>
                  <a:pt x="0" y="0"/>
                </a:lnTo>
                <a:close/>
              </a:path>
            </a:pathLst>
          </a:custGeom>
          <a:blipFill>
            <a:blip r:embed="rId10"/>
            <a:stretch>
              <a:fillRect l="0" t="0" r="0" b="0"/>
            </a:stretch>
          </a:blipFill>
        </p:spPr>
      </p:sp>
      <p:sp>
        <p:nvSpPr>
          <p:cNvPr name="TextBox 48" id="48"/>
          <p:cNvSpPr txBox="true"/>
          <p:nvPr/>
        </p:nvSpPr>
        <p:spPr>
          <a:xfrm rot="0">
            <a:off x="1963654" y="2529477"/>
            <a:ext cx="2502605" cy="5673725"/>
          </a:xfrm>
          <a:prstGeom prst="rect">
            <a:avLst/>
          </a:prstGeom>
        </p:spPr>
        <p:txBody>
          <a:bodyPr anchor="t" rtlCol="false" tIns="0" lIns="0" bIns="0" rIns="0">
            <a:spAutoFit/>
          </a:bodyPr>
          <a:lstStyle/>
          <a:p>
            <a:pPr algn="ctr">
              <a:lnSpc>
                <a:spcPts val="2499"/>
              </a:lnSpc>
              <a:spcBef>
                <a:spcPct val="0"/>
              </a:spcBef>
            </a:pPr>
            <a:r>
              <a:rPr lang="en-US" sz="2499" spc="124">
                <a:solidFill>
                  <a:srgbClr val="000000"/>
                </a:solidFill>
                <a:latin typeface="Linux Biolinum"/>
              </a:rPr>
              <a:t>FROM THE OPERATIVE MARKET, COMPOSED BY </a:t>
            </a:r>
            <a:r>
              <a:rPr lang="en-US" sz="2499" spc="124">
                <a:solidFill>
                  <a:srgbClr val="000000"/>
                </a:solidFill>
                <a:latin typeface="Linux Biolinum Bold"/>
              </a:rPr>
              <a:t>ALL  PEOPLE OWNING A PET</a:t>
            </a:r>
            <a:r>
              <a:rPr lang="en-US" sz="2499" spc="124">
                <a:solidFill>
                  <a:srgbClr val="000000"/>
                </a:solidFill>
                <a:latin typeface="Linux Biolinum"/>
              </a:rPr>
              <a:t>, WE SELECT THE PART OF THIS MARKET SET IN SPAIN, TAKING INTO ACCOUNT THE AGE BECAUSE OF THE USE OF AN APP, AND A MINIMAL BUDGET: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3630832" y="5924992"/>
            <a:ext cx="7256937" cy="6987210"/>
          </a:xfrm>
          <a:custGeom>
            <a:avLst/>
            <a:gdLst/>
            <a:ahLst/>
            <a:cxnLst/>
            <a:rect r="r" b="b" t="t" l="l"/>
            <a:pathLst>
              <a:path h="6987210" w="7256937">
                <a:moveTo>
                  <a:pt x="0" y="0"/>
                </a:moveTo>
                <a:lnTo>
                  <a:pt x="7256936" y="0"/>
                </a:lnTo>
                <a:lnTo>
                  <a:pt x="7256936" y="6987210"/>
                </a:lnTo>
                <a:lnTo>
                  <a:pt x="0" y="69872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23990" y="2299954"/>
            <a:ext cx="459346" cy="1256916"/>
          </a:xfrm>
          <a:custGeom>
            <a:avLst/>
            <a:gdLst/>
            <a:ahLst/>
            <a:cxnLst/>
            <a:rect r="r" b="b" t="t" l="l"/>
            <a:pathLst>
              <a:path h="1256916" w="459346">
                <a:moveTo>
                  <a:pt x="459345" y="0"/>
                </a:moveTo>
                <a:lnTo>
                  <a:pt x="0" y="0"/>
                </a:lnTo>
                <a:lnTo>
                  <a:pt x="0" y="1256916"/>
                </a:lnTo>
                <a:lnTo>
                  <a:pt x="459345" y="1256916"/>
                </a:lnTo>
                <a:lnTo>
                  <a:pt x="45934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6592095" y="3981336"/>
            <a:ext cx="4565087" cy="4498686"/>
          </a:xfrm>
          <a:custGeom>
            <a:avLst/>
            <a:gdLst/>
            <a:ahLst/>
            <a:cxnLst/>
            <a:rect r="r" b="b" t="t" l="l"/>
            <a:pathLst>
              <a:path h="4498686" w="4565087">
                <a:moveTo>
                  <a:pt x="0" y="0"/>
                </a:moveTo>
                <a:lnTo>
                  <a:pt x="4565087" y="0"/>
                </a:lnTo>
                <a:lnTo>
                  <a:pt x="4565087" y="4498686"/>
                </a:lnTo>
                <a:lnTo>
                  <a:pt x="0" y="44986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5400000">
            <a:off x="15715172" y="-2130767"/>
            <a:ext cx="1691219" cy="4627715"/>
          </a:xfrm>
          <a:custGeom>
            <a:avLst/>
            <a:gdLst/>
            <a:ahLst/>
            <a:cxnLst/>
            <a:rect r="r" b="b" t="t" l="l"/>
            <a:pathLst>
              <a:path h="4627715" w="1691219">
                <a:moveTo>
                  <a:pt x="1691219" y="0"/>
                </a:moveTo>
                <a:lnTo>
                  <a:pt x="0" y="0"/>
                </a:lnTo>
                <a:lnTo>
                  <a:pt x="0" y="4627715"/>
                </a:lnTo>
                <a:lnTo>
                  <a:pt x="1691219" y="4627715"/>
                </a:lnTo>
                <a:lnTo>
                  <a:pt x="169121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5400000">
            <a:off x="1825819" y="4515042"/>
            <a:ext cx="459346" cy="1256916"/>
          </a:xfrm>
          <a:custGeom>
            <a:avLst/>
            <a:gdLst/>
            <a:ahLst/>
            <a:cxnLst/>
            <a:rect r="r" b="b" t="t" l="l"/>
            <a:pathLst>
              <a:path h="1256916" w="459346">
                <a:moveTo>
                  <a:pt x="459346" y="0"/>
                </a:moveTo>
                <a:lnTo>
                  <a:pt x="0" y="0"/>
                </a:lnTo>
                <a:lnTo>
                  <a:pt x="0" y="1256916"/>
                </a:lnTo>
                <a:lnTo>
                  <a:pt x="459346" y="1256916"/>
                </a:lnTo>
                <a:lnTo>
                  <a:pt x="45934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5400000">
            <a:off x="1825819" y="6807392"/>
            <a:ext cx="459346" cy="1256916"/>
          </a:xfrm>
          <a:custGeom>
            <a:avLst/>
            <a:gdLst/>
            <a:ahLst/>
            <a:cxnLst/>
            <a:rect r="r" b="b" t="t" l="l"/>
            <a:pathLst>
              <a:path h="1256916" w="459346">
                <a:moveTo>
                  <a:pt x="459346" y="0"/>
                </a:moveTo>
                <a:lnTo>
                  <a:pt x="0" y="0"/>
                </a:lnTo>
                <a:lnTo>
                  <a:pt x="0" y="1256916"/>
                </a:lnTo>
                <a:lnTo>
                  <a:pt x="459346" y="1256916"/>
                </a:lnTo>
                <a:lnTo>
                  <a:pt x="45934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38243">
            <a:off x="1040718" y="1520115"/>
            <a:ext cx="9039412" cy="779649"/>
          </a:xfrm>
          <a:custGeom>
            <a:avLst/>
            <a:gdLst/>
            <a:ahLst/>
            <a:cxnLst/>
            <a:rect r="r" b="b" t="t" l="l"/>
            <a:pathLst>
              <a:path h="779649" w="9039412">
                <a:moveTo>
                  <a:pt x="0" y="0"/>
                </a:moveTo>
                <a:lnTo>
                  <a:pt x="9039412" y="0"/>
                </a:lnTo>
                <a:lnTo>
                  <a:pt x="9039412" y="779649"/>
                </a:lnTo>
                <a:lnTo>
                  <a:pt x="0" y="77964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9831266" y="2370381"/>
            <a:ext cx="4733574" cy="2064982"/>
          </a:xfrm>
          <a:custGeom>
            <a:avLst/>
            <a:gdLst/>
            <a:ahLst/>
            <a:cxnLst/>
            <a:rect r="r" b="b" t="t" l="l"/>
            <a:pathLst>
              <a:path h="2064982" w="4733574">
                <a:moveTo>
                  <a:pt x="0" y="0"/>
                </a:moveTo>
                <a:lnTo>
                  <a:pt x="4733574" y="0"/>
                </a:lnTo>
                <a:lnTo>
                  <a:pt x="4733574" y="2064982"/>
                </a:lnTo>
                <a:lnTo>
                  <a:pt x="0" y="2064982"/>
                </a:lnTo>
                <a:lnTo>
                  <a:pt x="0" y="0"/>
                </a:lnTo>
                <a:close/>
              </a:path>
            </a:pathLst>
          </a:custGeom>
          <a:blipFill>
            <a:blip r:embed="rId12"/>
            <a:stretch>
              <a:fillRect l="0" t="0" r="0" b="0"/>
            </a:stretch>
          </a:blipFill>
        </p:spPr>
      </p:sp>
      <p:sp>
        <p:nvSpPr>
          <p:cNvPr name="Freeform 10" id="10"/>
          <p:cNvSpPr/>
          <p:nvPr/>
        </p:nvSpPr>
        <p:spPr>
          <a:xfrm flipH="false" flipV="false" rot="0">
            <a:off x="10023336" y="6643580"/>
            <a:ext cx="4854761" cy="1584540"/>
          </a:xfrm>
          <a:custGeom>
            <a:avLst/>
            <a:gdLst/>
            <a:ahLst/>
            <a:cxnLst/>
            <a:rect r="r" b="b" t="t" l="l"/>
            <a:pathLst>
              <a:path h="1584540" w="4854761">
                <a:moveTo>
                  <a:pt x="0" y="0"/>
                </a:moveTo>
                <a:lnTo>
                  <a:pt x="4854761" y="0"/>
                </a:lnTo>
                <a:lnTo>
                  <a:pt x="4854761" y="1584540"/>
                </a:lnTo>
                <a:lnTo>
                  <a:pt x="0" y="1584540"/>
                </a:lnTo>
                <a:lnTo>
                  <a:pt x="0" y="0"/>
                </a:lnTo>
                <a:close/>
              </a:path>
            </a:pathLst>
          </a:custGeom>
          <a:blipFill>
            <a:blip r:embed="rId13"/>
            <a:stretch>
              <a:fillRect l="0" t="0" r="0" b="0"/>
            </a:stretch>
          </a:blipFill>
        </p:spPr>
      </p:sp>
      <p:sp>
        <p:nvSpPr>
          <p:cNvPr name="Freeform 11" id="11"/>
          <p:cNvSpPr/>
          <p:nvPr/>
        </p:nvSpPr>
        <p:spPr>
          <a:xfrm flipH="false" flipV="false" rot="0">
            <a:off x="10814720" y="4630272"/>
            <a:ext cx="1383333" cy="1485802"/>
          </a:xfrm>
          <a:custGeom>
            <a:avLst/>
            <a:gdLst/>
            <a:ahLst/>
            <a:cxnLst/>
            <a:rect r="r" b="b" t="t" l="l"/>
            <a:pathLst>
              <a:path h="1485802" w="1383333">
                <a:moveTo>
                  <a:pt x="0" y="0"/>
                </a:moveTo>
                <a:lnTo>
                  <a:pt x="1383333" y="0"/>
                </a:lnTo>
                <a:lnTo>
                  <a:pt x="1383333" y="1485802"/>
                </a:lnTo>
                <a:lnTo>
                  <a:pt x="0" y="1485802"/>
                </a:lnTo>
                <a:lnTo>
                  <a:pt x="0" y="0"/>
                </a:lnTo>
                <a:close/>
              </a:path>
            </a:pathLst>
          </a:custGeom>
          <a:blipFill>
            <a:blip r:embed="rId14"/>
            <a:stretch>
              <a:fillRect l="0" t="0" r="0" b="0"/>
            </a:stretch>
          </a:blipFill>
        </p:spPr>
      </p:sp>
      <p:grpSp>
        <p:nvGrpSpPr>
          <p:cNvPr name="Group 12" id="12"/>
          <p:cNvGrpSpPr/>
          <p:nvPr/>
        </p:nvGrpSpPr>
        <p:grpSpPr>
          <a:xfrm rot="0">
            <a:off x="3266385" y="2207636"/>
            <a:ext cx="6174357" cy="1900898"/>
            <a:chOff x="0" y="0"/>
            <a:chExt cx="8232475" cy="2534530"/>
          </a:xfrm>
        </p:grpSpPr>
        <p:sp>
          <p:nvSpPr>
            <p:cNvPr name="TextBox 13" id="13"/>
            <p:cNvSpPr txBox="true"/>
            <p:nvPr/>
          </p:nvSpPr>
          <p:spPr>
            <a:xfrm rot="0">
              <a:off x="0" y="38100"/>
              <a:ext cx="8232475"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PET CARING</a:t>
              </a:r>
            </a:p>
          </p:txBody>
        </p:sp>
        <p:sp>
          <p:nvSpPr>
            <p:cNvPr name="TextBox 14" id="14"/>
            <p:cNvSpPr txBox="true"/>
            <p:nvPr/>
          </p:nvSpPr>
          <p:spPr>
            <a:xfrm rot="0">
              <a:off x="0" y="711611"/>
              <a:ext cx="8232475" cy="1822919"/>
            </a:xfrm>
            <a:prstGeom prst="rect">
              <a:avLst/>
            </a:prstGeom>
          </p:spPr>
          <p:txBody>
            <a:bodyPr anchor="t" rtlCol="false" tIns="0" lIns="0" bIns="0" rIns="0">
              <a:spAutoFit/>
            </a:bodyPr>
            <a:lstStyle/>
            <a:p>
              <a:pPr>
                <a:lnSpc>
                  <a:spcPts val="2800"/>
                </a:lnSpc>
              </a:pPr>
              <a:r>
                <a:rPr lang="en-US" sz="2000">
                  <a:solidFill>
                    <a:srgbClr val="91612F"/>
                  </a:solidFill>
                  <a:latin typeface="Assistant Regular"/>
                </a:rPr>
                <a:t>Offer 4 different types of services, the most similar being 11pets: Pet Care.  </a:t>
              </a:r>
            </a:p>
            <a:p>
              <a:pPr>
                <a:lnSpc>
                  <a:spcPts val="2800"/>
                </a:lnSpc>
              </a:pPr>
              <a:r>
                <a:rPr lang="en-US" sz="2000">
                  <a:solidFill>
                    <a:srgbClr val="91612F"/>
                  </a:solidFill>
                  <a:latin typeface="Assistant Regular"/>
                </a:rPr>
                <a:t>They offer a portal for storing and consulting pet personal data, vet appointments, etc.</a:t>
              </a:r>
            </a:p>
          </p:txBody>
        </p:sp>
      </p:grpSp>
      <p:sp>
        <p:nvSpPr>
          <p:cNvPr name="TextBox 15" id="15"/>
          <p:cNvSpPr txBox="true"/>
          <p:nvPr/>
        </p:nvSpPr>
        <p:spPr>
          <a:xfrm rot="0">
            <a:off x="1427034" y="2691875"/>
            <a:ext cx="1453257" cy="539750"/>
          </a:xfrm>
          <a:prstGeom prst="rect">
            <a:avLst/>
          </a:prstGeom>
        </p:spPr>
        <p:txBody>
          <a:bodyPr anchor="t" rtlCol="false" tIns="0" lIns="0" bIns="0" rIns="0">
            <a:spAutoFit/>
          </a:bodyPr>
          <a:lstStyle/>
          <a:p>
            <a:pPr>
              <a:lnSpc>
                <a:spcPts val="3999"/>
              </a:lnSpc>
            </a:pPr>
            <a:r>
              <a:rPr lang="en-US" sz="3999">
                <a:solidFill>
                  <a:srgbClr val="91612F"/>
                </a:solidFill>
                <a:latin typeface="Linux Biolinum"/>
              </a:rPr>
              <a:t>11pets</a:t>
            </a:r>
          </a:p>
        </p:txBody>
      </p:sp>
      <p:grpSp>
        <p:nvGrpSpPr>
          <p:cNvPr name="Group 16" id="16"/>
          <p:cNvGrpSpPr/>
          <p:nvPr/>
        </p:nvGrpSpPr>
        <p:grpSpPr>
          <a:xfrm rot="0">
            <a:off x="3267955" y="4538619"/>
            <a:ext cx="6174357" cy="1209762"/>
            <a:chOff x="0" y="0"/>
            <a:chExt cx="8232475" cy="1613016"/>
          </a:xfrm>
        </p:grpSpPr>
        <p:sp>
          <p:nvSpPr>
            <p:cNvPr name="TextBox 17" id="17"/>
            <p:cNvSpPr txBox="true"/>
            <p:nvPr/>
          </p:nvSpPr>
          <p:spPr>
            <a:xfrm rot="0">
              <a:off x="0" y="38100"/>
              <a:ext cx="8232475"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DOG TRAINING</a:t>
              </a:r>
            </a:p>
          </p:txBody>
        </p:sp>
        <p:sp>
          <p:nvSpPr>
            <p:cNvPr name="TextBox 18" id="18"/>
            <p:cNvSpPr txBox="true"/>
            <p:nvPr/>
          </p:nvSpPr>
          <p:spPr>
            <a:xfrm rot="0">
              <a:off x="0" y="711611"/>
              <a:ext cx="8232475" cy="901405"/>
            </a:xfrm>
            <a:prstGeom prst="rect">
              <a:avLst/>
            </a:prstGeom>
          </p:spPr>
          <p:txBody>
            <a:bodyPr anchor="t" rtlCol="false" tIns="0" lIns="0" bIns="0" rIns="0">
              <a:spAutoFit/>
            </a:bodyPr>
            <a:lstStyle/>
            <a:p>
              <a:pPr>
                <a:lnSpc>
                  <a:spcPts val="2800"/>
                </a:lnSpc>
              </a:pPr>
              <a:r>
                <a:rPr lang="en-US" sz="2000">
                  <a:solidFill>
                    <a:srgbClr val="91612F"/>
                  </a:solidFill>
                  <a:latin typeface="Assistant Regular"/>
                </a:rPr>
                <a:t>Services: Easy Video Instructions, 100+ Lessons, Live Chat with Trainers, etc.</a:t>
              </a:r>
            </a:p>
          </p:txBody>
        </p:sp>
      </p:grpSp>
      <p:grpSp>
        <p:nvGrpSpPr>
          <p:cNvPr name="Group 19" id="19"/>
          <p:cNvGrpSpPr/>
          <p:nvPr/>
        </p:nvGrpSpPr>
        <p:grpSpPr>
          <a:xfrm rot="0">
            <a:off x="3267955" y="6408139"/>
            <a:ext cx="6174357" cy="1900898"/>
            <a:chOff x="0" y="0"/>
            <a:chExt cx="8232475" cy="2534530"/>
          </a:xfrm>
        </p:grpSpPr>
        <p:sp>
          <p:nvSpPr>
            <p:cNvPr name="TextBox 20" id="20"/>
            <p:cNvSpPr txBox="true"/>
            <p:nvPr/>
          </p:nvSpPr>
          <p:spPr>
            <a:xfrm rot="0">
              <a:off x="0" y="38100"/>
              <a:ext cx="8232475"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DOG GPS TRACKER</a:t>
              </a:r>
            </a:p>
          </p:txBody>
        </p:sp>
        <p:sp>
          <p:nvSpPr>
            <p:cNvPr name="TextBox 21" id="21"/>
            <p:cNvSpPr txBox="true"/>
            <p:nvPr/>
          </p:nvSpPr>
          <p:spPr>
            <a:xfrm rot="0">
              <a:off x="0" y="711611"/>
              <a:ext cx="8232475" cy="1822919"/>
            </a:xfrm>
            <a:prstGeom prst="rect">
              <a:avLst/>
            </a:prstGeom>
          </p:spPr>
          <p:txBody>
            <a:bodyPr anchor="t" rtlCol="false" tIns="0" lIns="0" bIns="0" rIns="0">
              <a:spAutoFit/>
            </a:bodyPr>
            <a:lstStyle/>
            <a:p>
              <a:pPr>
                <a:lnSpc>
                  <a:spcPts val="2800"/>
                </a:lnSpc>
              </a:pPr>
              <a:r>
                <a:rPr lang="en-US" sz="2000">
                  <a:solidFill>
                    <a:srgbClr val="91612F"/>
                  </a:solidFill>
                  <a:latin typeface="Assistant Regular"/>
                </a:rPr>
                <a:t>Offer two plans (basic and PRO): </a:t>
              </a:r>
            </a:p>
            <a:p>
              <a:pPr>
                <a:lnSpc>
                  <a:spcPts val="2800"/>
                </a:lnSpc>
              </a:pPr>
              <a:r>
                <a:rPr lang="en-US" sz="2000">
                  <a:solidFill>
                    <a:srgbClr val="91612F"/>
                  </a:solidFill>
                  <a:latin typeface="Assistant Regular"/>
                </a:rPr>
                <a:t>Services: Regular location updating, Live tracking Unlimited, Activity and Sleep, SHARE WITH FAMILY, WORLDWIDE RANGE, UBICATION HISTORY, DATA EXPORT.</a:t>
              </a:r>
            </a:p>
          </p:txBody>
        </p:sp>
      </p:grpSp>
      <p:sp>
        <p:nvSpPr>
          <p:cNvPr name="TextBox 22" id="22"/>
          <p:cNvSpPr txBox="true"/>
          <p:nvPr/>
        </p:nvSpPr>
        <p:spPr>
          <a:xfrm rot="0">
            <a:off x="1427034" y="4906963"/>
            <a:ext cx="1453257" cy="539750"/>
          </a:xfrm>
          <a:prstGeom prst="rect">
            <a:avLst/>
          </a:prstGeom>
        </p:spPr>
        <p:txBody>
          <a:bodyPr anchor="t" rtlCol="false" tIns="0" lIns="0" bIns="0" rIns="0">
            <a:spAutoFit/>
          </a:bodyPr>
          <a:lstStyle/>
          <a:p>
            <a:pPr>
              <a:lnSpc>
                <a:spcPts val="3999"/>
              </a:lnSpc>
            </a:pPr>
            <a:r>
              <a:rPr lang="en-US" sz="3999">
                <a:solidFill>
                  <a:srgbClr val="91612F"/>
                </a:solidFill>
                <a:latin typeface="Linux Biolinum"/>
              </a:rPr>
              <a:t>Puppr</a:t>
            </a:r>
          </a:p>
        </p:txBody>
      </p:sp>
      <p:sp>
        <p:nvSpPr>
          <p:cNvPr name="TextBox 23" id="23"/>
          <p:cNvSpPr txBox="true"/>
          <p:nvPr/>
        </p:nvSpPr>
        <p:spPr>
          <a:xfrm rot="0">
            <a:off x="1129697" y="7199312"/>
            <a:ext cx="1851591" cy="539750"/>
          </a:xfrm>
          <a:prstGeom prst="rect">
            <a:avLst/>
          </a:prstGeom>
        </p:spPr>
        <p:txBody>
          <a:bodyPr anchor="t" rtlCol="false" tIns="0" lIns="0" bIns="0" rIns="0">
            <a:spAutoFit/>
          </a:bodyPr>
          <a:lstStyle/>
          <a:p>
            <a:pPr>
              <a:lnSpc>
                <a:spcPts val="3999"/>
              </a:lnSpc>
            </a:pPr>
            <a:r>
              <a:rPr lang="en-US" sz="3999">
                <a:solidFill>
                  <a:srgbClr val="91612F"/>
                </a:solidFill>
                <a:latin typeface="Linux Biolinum"/>
              </a:rPr>
              <a:t>Tractive</a:t>
            </a:r>
          </a:p>
        </p:txBody>
      </p:sp>
      <p:sp>
        <p:nvSpPr>
          <p:cNvPr name="TextBox 24" id="24"/>
          <p:cNvSpPr txBox="true"/>
          <p:nvPr/>
        </p:nvSpPr>
        <p:spPr>
          <a:xfrm rot="0">
            <a:off x="774048" y="737817"/>
            <a:ext cx="9800039"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Competitors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532824" y="1238731"/>
            <a:ext cx="2767011" cy="2726764"/>
          </a:xfrm>
          <a:custGeom>
            <a:avLst/>
            <a:gdLst/>
            <a:ahLst/>
            <a:cxnLst/>
            <a:rect r="r" b="b" t="t" l="l"/>
            <a:pathLst>
              <a:path h="2726764" w="2767011">
                <a:moveTo>
                  <a:pt x="0" y="0"/>
                </a:moveTo>
                <a:lnTo>
                  <a:pt x="2767011" y="0"/>
                </a:lnTo>
                <a:lnTo>
                  <a:pt x="2767011" y="2726764"/>
                </a:lnTo>
                <a:lnTo>
                  <a:pt x="0" y="2726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020414" y="1028700"/>
            <a:ext cx="1238886" cy="1192839"/>
            <a:chOff x="0" y="0"/>
            <a:chExt cx="1651848" cy="1590452"/>
          </a:xfrm>
        </p:grpSpPr>
        <p:sp>
          <p:nvSpPr>
            <p:cNvPr name="Freeform 4" id="4"/>
            <p:cNvSpPr/>
            <p:nvPr/>
          </p:nvSpPr>
          <p:spPr>
            <a:xfrm flipH="false" flipV="false" rot="0">
              <a:off x="0" y="0"/>
              <a:ext cx="1651848" cy="1590452"/>
            </a:xfrm>
            <a:custGeom>
              <a:avLst/>
              <a:gdLst/>
              <a:ahLst/>
              <a:cxnLst/>
              <a:rect r="r" b="b" t="t" l="l"/>
              <a:pathLst>
                <a:path h="1590452" w="1651848">
                  <a:moveTo>
                    <a:pt x="0" y="0"/>
                  </a:moveTo>
                  <a:lnTo>
                    <a:pt x="1651848" y="0"/>
                  </a:lnTo>
                  <a:lnTo>
                    <a:pt x="1651848" y="1590452"/>
                  </a:lnTo>
                  <a:lnTo>
                    <a:pt x="0" y="15904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17016" y="414172"/>
              <a:ext cx="665416" cy="777983"/>
            </a:xfrm>
            <a:prstGeom prst="rect">
              <a:avLst/>
            </a:prstGeom>
          </p:spPr>
          <p:txBody>
            <a:bodyPr anchor="t" rtlCol="false" tIns="0" lIns="0" bIns="0" rIns="0">
              <a:spAutoFit/>
            </a:bodyPr>
            <a:lstStyle/>
            <a:p>
              <a:pPr algn="ctr">
                <a:lnSpc>
                  <a:spcPts val="4200"/>
                </a:lnSpc>
                <a:spcBef>
                  <a:spcPct val="0"/>
                </a:spcBef>
              </a:pPr>
            </a:p>
          </p:txBody>
        </p:sp>
      </p:grpSp>
      <p:sp>
        <p:nvSpPr>
          <p:cNvPr name="Freeform 6" id="6"/>
          <p:cNvSpPr/>
          <p:nvPr/>
        </p:nvSpPr>
        <p:spPr>
          <a:xfrm flipH="false" flipV="false" rot="0">
            <a:off x="16120443" y="1102703"/>
            <a:ext cx="1038829" cy="1044833"/>
          </a:xfrm>
          <a:custGeom>
            <a:avLst/>
            <a:gdLst/>
            <a:ahLst/>
            <a:cxnLst/>
            <a:rect r="r" b="b" t="t" l="l"/>
            <a:pathLst>
              <a:path h="1044833" w="1038829">
                <a:moveTo>
                  <a:pt x="0" y="0"/>
                </a:moveTo>
                <a:lnTo>
                  <a:pt x="1038828" y="0"/>
                </a:lnTo>
                <a:lnTo>
                  <a:pt x="1038828" y="1044833"/>
                </a:lnTo>
                <a:lnTo>
                  <a:pt x="0" y="1044833"/>
                </a:lnTo>
                <a:lnTo>
                  <a:pt x="0" y="0"/>
                </a:lnTo>
                <a:close/>
              </a:path>
            </a:pathLst>
          </a:custGeom>
          <a:blipFill>
            <a:blip r:embed="rId6"/>
            <a:stretch>
              <a:fillRect l="0" t="0" r="0" b="0"/>
            </a:stretch>
          </a:blipFill>
        </p:spPr>
      </p:sp>
      <p:grpSp>
        <p:nvGrpSpPr>
          <p:cNvPr name="Group 7" id="7"/>
          <p:cNvGrpSpPr/>
          <p:nvPr/>
        </p:nvGrpSpPr>
        <p:grpSpPr>
          <a:xfrm rot="0">
            <a:off x="10183911" y="6470406"/>
            <a:ext cx="503139" cy="216144"/>
            <a:chOff x="0" y="0"/>
            <a:chExt cx="132514" cy="56927"/>
          </a:xfrm>
        </p:grpSpPr>
        <p:sp>
          <p:nvSpPr>
            <p:cNvPr name="Freeform 8" id="8"/>
            <p:cNvSpPr/>
            <p:nvPr/>
          </p:nvSpPr>
          <p:spPr>
            <a:xfrm flipH="false" flipV="false" rot="0">
              <a:off x="0" y="0"/>
              <a:ext cx="132514" cy="56927"/>
            </a:xfrm>
            <a:custGeom>
              <a:avLst/>
              <a:gdLst/>
              <a:ahLst/>
              <a:cxnLst/>
              <a:rect r="r" b="b" t="t" l="l"/>
              <a:pathLst>
                <a:path h="56927" w="132514">
                  <a:moveTo>
                    <a:pt x="0" y="0"/>
                  </a:moveTo>
                  <a:lnTo>
                    <a:pt x="132514" y="0"/>
                  </a:lnTo>
                  <a:lnTo>
                    <a:pt x="132514" y="56927"/>
                  </a:lnTo>
                  <a:lnTo>
                    <a:pt x="0" y="56927"/>
                  </a:lnTo>
                  <a:close/>
                </a:path>
              </a:pathLst>
            </a:custGeom>
            <a:solidFill>
              <a:srgbClr val="FFFFFF"/>
            </a:solidFill>
          </p:spPr>
        </p:sp>
        <p:sp>
          <p:nvSpPr>
            <p:cNvPr name="TextBox 9" id="9"/>
            <p:cNvSpPr txBox="true"/>
            <p:nvPr/>
          </p:nvSpPr>
          <p:spPr>
            <a:xfrm>
              <a:off x="0" y="47625"/>
              <a:ext cx="132514" cy="9302"/>
            </a:xfrm>
            <a:prstGeom prst="rect">
              <a:avLst/>
            </a:prstGeom>
          </p:spPr>
          <p:txBody>
            <a:bodyPr anchor="ctr" rtlCol="false" tIns="50800" lIns="50800" bIns="50800" rIns="50800"/>
            <a:lstStyle/>
            <a:p>
              <a:pPr algn="ctr">
                <a:lnSpc>
                  <a:spcPts val="2499"/>
                </a:lnSpc>
              </a:pPr>
            </a:p>
          </p:txBody>
        </p:sp>
      </p:grpSp>
      <p:sp>
        <p:nvSpPr>
          <p:cNvPr name="Freeform 10" id="10"/>
          <p:cNvSpPr/>
          <p:nvPr/>
        </p:nvSpPr>
        <p:spPr>
          <a:xfrm flipH="false" flipV="false" rot="0">
            <a:off x="5527448" y="3842236"/>
            <a:ext cx="5159602" cy="4213428"/>
          </a:xfrm>
          <a:custGeom>
            <a:avLst/>
            <a:gdLst/>
            <a:ahLst/>
            <a:cxnLst/>
            <a:rect r="r" b="b" t="t" l="l"/>
            <a:pathLst>
              <a:path h="4213428" w="5159602">
                <a:moveTo>
                  <a:pt x="0" y="0"/>
                </a:moveTo>
                <a:lnTo>
                  <a:pt x="5159602" y="0"/>
                </a:lnTo>
                <a:lnTo>
                  <a:pt x="5159602" y="4213428"/>
                </a:lnTo>
                <a:lnTo>
                  <a:pt x="0" y="4213428"/>
                </a:lnTo>
                <a:lnTo>
                  <a:pt x="0" y="0"/>
                </a:lnTo>
                <a:close/>
              </a:path>
            </a:pathLst>
          </a:custGeom>
          <a:blipFill>
            <a:blip r:embed="rId7"/>
            <a:stretch>
              <a:fillRect l="0" t="0" r="0" b="0"/>
            </a:stretch>
          </a:blipFill>
        </p:spPr>
      </p:sp>
      <p:sp>
        <p:nvSpPr>
          <p:cNvPr name="Freeform 11" id="11"/>
          <p:cNvSpPr/>
          <p:nvPr/>
        </p:nvSpPr>
        <p:spPr>
          <a:xfrm flipH="false" flipV="false" rot="0">
            <a:off x="11799805" y="3842236"/>
            <a:ext cx="4804241" cy="4213428"/>
          </a:xfrm>
          <a:custGeom>
            <a:avLst/>
            <a:gdLst/>
            <a:ahLst/>
            <a:cxnLst/>
            <a:rect r="r" b="b" t="t" l="l"/>
            <a:pathLst>
              <a:path h="4213428" w="4804241">
                <a:moveTo>
                  <a:pt x="0" y="0"/>
                </a:moveTo>
                <a:lnTo>
                  <a:pt x="4804242" y="0"/>
                </a:lnTo>
                <a:lnTo>
                  <a:pt x="4804242" y="4213428"/>
                </a:lnTo>
                <a:lnTo>
                  <a:pt x="0" y="4213428"/>
                </a:lnTo>
                <a:lnTo>
                  <a:pt x="0" y="0"/>
                </a:lnTo>
                <a:close/>
              </a:path>
            </a:pathLst>
          </a:custGeom>
          <a:blipFill>
            <a:blip r:embed="rId8"/>
            <a:stretch>
              <a:fillRect l="0" t="0" r="0" b="0"/>
            </a:stretch>
          </a:blipFill>
        </p:spPr>
      </p:sp>
      <p:grpSp>
        <p:nvGrpSpPr>
          <p:cNvPr name="Group 12" id="12"/>
          <p:cNvGrpSpPr/>
          <p:nvPr/>
        </p:nvGrpSpPr>
        <p:grpSpPr>
          <a:xfrm rot="0">
            <a:off x="1028700" y="1831563"/>
            <a:ext cx="8623916" cy="2133931"/>
            <a:chOff x="0" y="0"/>
            <a:chExt cx="11498554" cy="2845242"/>
          </a:xfrm>
        </p:grpSpPr>
        <p:sp>
          <p:nvSpPr>
            <p:cNvPr name="TextBox 13" id="13"/>
            <p:cNvSpPr txBox="true"/>
            <p:nvPr/>
          </p:nvSpPr>
          <p:spPr>
            <a:xfrm rot="0">
              <a:off x="0" y="161925"/>
              <a:ext cx="11498554" cy="1660662"/>
            </a:xfrm>
            <a:prstGeom prst="rect">
              <a:avLst/>
            </a:prstGeom>
          </p:spPr>
          <p:txBody>
            <a:bodyPr anchor="t" rtlCol="false" tIns="0" lIns="0" bIns="0" rIns="0">
              <a:spAutoFit/>
            </a:bodyPr>
            <a:lstStyle/>
            <a:p>
              <a:pPr>
                <a:lnSpc>
                  <a:spcPts val="9000"/>
                </a:lnSpc>
              </a:pPr>
              <a:r>
                <a:rPr lang="en-US" sz="9000">
                  <a:solidFill>
                    <a:srgbClr val="91612F"/>
                  </a:solidFill>
                  <a:latin typeface="Linux Biolinum"/>
                </a:rPr>
                <a:t>Positioning</a:t>
              </a:r>
            </a:p>
          </p:txBody>
        </p:sp>
        <p:sp>
          <p:nvSpPr>
            <p:cNvPr name="TextBox 14" id="14"/>
            <p:cNvSpPr txBox="true"/>
            <p:nvPr/>
          </p:nvSpPr>
          <p:spPr>
            <a:xfrm rot="0">
              <a:off x="0" y="2175480"/>
              <a:ext cx="11498554" cy="669762"/>
            </a:xfrm>
            <a:prstGeom prst="rect">
              <a:avLst/>
            </a:prstGeom>
          </p:spPr>
          <p:txBody>
            <a:bodyPr anchor="t" rtlCol="false" tIns="0" lIns="0" bIns="0" rIns="0">
              <a:spAutoFit/>
            </a:bodyPr>
            <a:lstStyle/>
            <a:p>
              <a:pPr>
                <a:lnSpc>
                  <a:spcPts val="4200"/>
                </a:lnSpc>
              </a:pPr>
            </a:p>
          </p:txBody>
        </p:sp>
      </p:grpSp>
      <p:sp>
        <p:nvSpPr>
          <p:cNvPr name="TextBox 15" id="15"/>
          <p:cNvSpPr txBox="true"/>
          <p:nvPr/>
        </p:nvSpPr>
        <p:spPr>
          <a:xfrm rot="0">
            <a:off x="5285071" y="8576632"/>
            <a:ext cx="5644356" cy="681668"/>
          </a:xfrm>
          <a:prstGeom prst="rect">
            <a:avLst/>
          </a:prstGeom>
        </p:spPr>
        <p:txBody>
          <a:bodyPr anchor="t" rtlCol="false" tIns="0" lIns="0" bIns="0" rIns="0">
            <a:spAutoFit/>
          </a:bodyPr>
          <a:lstStyle/>
          <a:p>
            <a:pPr algn="ctr">
              <a:lnSpc>
                <a:spcPts val="5477"/>
              </a:lnSpc>
            </a:pPr>
            <a:r>
              <a:rPr lang="en-US" sz="3912">
                <a:solidFill>
                  <a:srgbClr val="000000"/>
                </a:solidFill>
                <a:latin typeface="Arapey"/>
              </a:rPr>
              <a:t>TRACKING DEVICES</a:t>
            </a:r>
          </a:p>
        </p:txBody>
      </p:sp>
      <p:sp>
        <p:nvSpPr>
          <p:cNvPr name="TextBox 16" id="16"/>
          <p:cNvSpPr txBox="true"/>
          <p:nvPr/>
        </p:nvSpPr>
        <p:spPr>
          <a:xfrm rot="0">
            <a:off x="11514915" y="8576632"/>
            <a:ext cx="5644356" cy="681668"/>
          </a:xfrm>
          <a:prstGeom prst="rect">
            <a:avLst/>
          </a:prstGeom>
        </p:spPr>
        <p:txBody>
          <a:bodyPr anchor="t" rtlCol="false" tIns="0" lIns="0" bIns="0" rIns="0">
            <a:spAutoFit/>
          </a:bodyPr>
          <a:lstStyle/>
          <a:p>
            <a:pPr algn="ctr">
              <a:lnSpc>
                <a:spcPts val="5477"/>
              </a:lnSpc>
            </a:pPr>
            <a:r>
              <a:rPr lang="en-US" sz="3912">
                <a:solidFill>
                  <a:srgbClr val="000000"/>
                </a:solidFill>
                <a:latin typeface="Arapey"/>
              </a:rPr>
              <a:t>TOTAL SERVICES VALUE</a:t>
            </a:r>
          </a:p>
        </p:txBody>
      </p:sp>
      <p:sp>
        <p:nvSpPr>
          <p:cNvPr name="TextBox 17" id="17"/>
          <p:cNvSpPr txBox="true"/>
          <p:nvPr/>
        </p:nvSpPr>
        <p:spPr>
          <a:xfrm rot="0">
            <a:off x="1028700" y="3221096"/>
            <a:ext cx="4256371" cy="5502125"/>
          </a:xfrm>
          <a:prstGeom prst="rect">
            <a:avLst/>
          </a:prstGeom>
        </p:spPr>
        <p:txBody>
          <a:bodyPr anchor="t" rtlCol="false" tIns="0" lIns="0" bIns="0" rIns="0">
            <a:spAutoFit/>
          </a:bodyPr>
          <a:lstStyle/>
          <a:p>
            <a:pPr algn="just">
              <a:lnSpc>
                <a:spcPts val="4383"/>
              </a:lnSpc>
            </a:pPr>
            <a:r>
              <a:rPr lang="en-US" sz="3130">
                <a:solidFill>
                  <a:srgbClr val="000000"/>
                </a:solidFill>
                <a:latin typeface="Arapey"/>
              </a:rPr>
              <a:t>Our application offer an all-in-one  platform for every pet care. The main factors for which the potential clients show the most interest in are based on the tracking device &amp; service and the amount and quality of total services offered. For those: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713217" y="892104"/>
            <a:ext cx="12861567"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PocketPaw App</a:t>
            </a:r>
          </a:p>
        </p:txBody>
      </p:sp>
      <p:grpSp>
        <p:nvGrpSpPr>
          <p:cNvPr name="Group 7" id="7"/>
          <p:cNvGrpSpPr/>
          <p:nvPr/>
        </p:nvGrpSpPr>
        <p:grpSpPr>
          <a:xfrm rot="0">
            <a:off x="13481667" y="898500"/>
            <a:ext cx="3989587" cy="8367548"/>
            <a:chOff x="0" y="0"/>
            <a:chExt cx="1050756" cy="2203799"/>
          </a:xfrm>
        </p:grpSpPr>
        <p:sp>
          <p:nvSpPr>
            <p:cNvPr name="Freeform 8" id="8"/>
            <p:cNvSpPr/>
            <p:nvPr/>
          </p:nvSpPr>
          <p:spPr>
            <a:xfrm flipH="false" flipV="false" rot="0">
              <a:off x="0" y="0"/>
              <a:ext cx="1050756" cy="2203799"/>
            </a:xfrm>
            <a:custGeom>
              <a:avLst/>
              <a:gdLst/>
              <a:ahLst/>
              <a:cxnLst/>
              <a:rect r="r" b="b" t="t" l="l"/>
              <a:pathLst>
                <a:path h="2203799" w="1050756">
                  <a:moveTo>
                    <a:pt x="0" y="0"/>
                  </a:moveTo>
                  <a:lnTo>
                    <a:pt x="1050756" y="0"/>
                  </a:lnTo>
                  <a:lnTo>
                    <a:pt x="1050756" y="2203799"/>
                  </a:lnTo>
                  <a:lnTo>
                    <a:pt x="0" y="2203799"/>
                  </a:lnTo>
                  <a:close/>
                </a:path>
              </a:pathLst>
            </a:custGeom>
            <a:solidFill>
              <a:srgbClr val="000000"/>
            </a:solidFill>
          </p:spPr>
        </p:sp>
        <p:sp>
          <p:nvSpPr>
            <p:cNvPr name="TextBox 9" id="9"/>
            <p:cNvSpPr txBox="true"/>
            <p:nvPr/>
          </p:nvSpPr>
          <p:spPr>
            <a:xfrm>
              <a:off x="0" y="47625"/>
              <a:ext cx="1050756" cy="2156174"/>
            </a:xfrm>
            <a:prstGeom prst="rect">
              <a:avLst/>
            </a:prstGeom>
          </p:spPr>
          <p:txBody>
            <a:bodyPr anchor="ctr" rtlCol="false" tIns="50800" lIns="50800" bIns="50800" rIns="50800"/>
            <a:lstStyle/>
            <a:p>
              <a:pPr algn="ctr">
                <a:lnSpc>
                  <a:spcPts val="2499"/>
                </a:lnSpc>
              </a:pPr>
            </a:p>
          </p:txBody>
        </p:sp>
      </p:grpSp>
      <p:sp>
        <p:nvSpPr>
          <p:cNvPr name="Freeform 10" id="10"/>
          <p:cNvSpPr/>
          <p:nvPr/>
        </p:nvSpPr>
        <p:spPr>
          <a:xfrm flipH="false" flipV="false" rot="0">
            <a:off x="13539300" y="833735"/>
            <a:ext cx="3872933" cy="584461"/>
          </a:xfrm>
          <a:custGeom>
            <a:avLst/>
            <a:gdLst/>
            <a:ahLst/>
            <a:cxnLst/>
            <a:rect r="r" b="b" t="t" l="l"/>
            <a:pathLst>
              <a:path h="584461" w="3872933">
                <a:moveTo>
                  <a:pt x="0" y="0"/>
                </a:moveTo>
                <a:lnTo>
                  <a:pt x="3872933" y="0"/>
                </a:lnTo>
                <a:lnTo>
                  <a:pt x="3872933" y="584461"/>
                </a:lnTo>
                <a:lnTo>
                  <a:pt x="0" y="5844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3517665" y="6230838"/>
            <a:ext cx="3894568" cy="2984897"/>
            <a:chOff x="0" y="0"/>
            <a:chExt cx="5192758" cy="3979863"/>
          </a:xfrm>
        </p:grpSpPr>
        <p:sp>
          <p:nvSpPr>
            <p:cNvPr name="AutoShape 12" id="12"/>
            <p:cNvSpPr/>
            <p:nvPr/>
          </p:nvSpPr>
          <p:spPr>
            <a:xfrm rot="0">
              <a:off x="24946" y="0"/>
              <a:ext cx="5163911" cy="3979863"/>
            </a:xfrm>
            <a:prstGeom prst="rect">
              <a:avLst/>
            </a:prstGeom>
            <a:solidFill>
              <a:srgbClr val="000000"/>
            </a:solidFill>
          </p:spPr>
        </p:sp>
        <p:sp>
          <p:nvSpPr>
            <p:cNvPr name="AutoShape 13" id="13"/>
            <p:cNvSpPr/>
            <p:nvPr/>
          </p:nvSpPr>
          <p:spPr>
            <a:xfrm rot="0">
              <a:off x="297837" y="666992"/>
              <a:ext cx="2765044" cy="257929"/>
            </a:xfrm>
            <a:prstGeom prst="rect">
              <a:avLst/>
            </a:prstGeom>
            <a:solidFill>
              <a:srgbClr val="FFFFFF"/>
            </a:solidFill>
          </p:spPr>
        </p:sp>
        <p:grpSp>
          <p:nvGrpSpPr>
            <p:cNvPr name="Group 14" id="14"/>
            <p:cNvGrpSpPr/>
            <p:nvPr/>
          </p:nvGrpSpPr>
          <p:grpSpPr>
            <a:xfrm rot="0">
              <a:off x="297837" y="224303"/>
              <a:ext cx="99036" cy="99036"/>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6" id="16"/>
            <p:cNvGrpSpPr/>
            <p:nvPr/>
          </p:nvGrpSpPr>
          <p:grpSpPr>
            <a:xfrm rot="0">
              <a:off x="751030" y="224303"/>
              <a:ext cx="99036" cy="99036"/>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8" id="18"/>
            <p:cNvGrpSpPr/>
            <p:nvPr/>
          </p:nvGrpSpPr>
          <p:grpSpPr>
            <a:xfrm rot="0">
              <a:off x="505310" y="224303"/>
              <a:ext cx="99036" cy="99036"/>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0" id="20"/>
            <p:cNvGrpSpPr/>
            <p:nvPr/>
          </p:nvGrpSpPr>
          <p:grpSpPr>
            <a:xfrm rot="0">
              <a:off x="958504" y="224303"/>
              <a:ext cx="99036" cy="99036"/>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AutoShape 22" id="22"/>
            <p:cNvSpPr/>
            <p:nvPr/>
          </p:nvSpPr>
          <p:spPr>
            <a:xfrm rot="0">
              <a:off x="28847" y="1588747"/>
              <a:ext cx="5163911" cy="0"/>
            </a:xfrm>
            <a:prstGeom prst="line">
              <a:avLst/>
            </a:prstGeom>
            <a:ln cap="rnd" w="12473">
              <a:solidFill>
                <a:srgbClr val="FFFFFF"/>
              </a:solidFill>
              <a:prstDash val="solid"/>
              <a:headEnd type="none" len="sm" w="sm"/>
              <a:tailEnd type="none" len="sm" w="sm"/>
            </a:ln>
          </p:spPr>
        </p:sp>
        <p:sp>
          <p:nvSpPr>
            <p:cNvPr name="AutoShape 23" id="23"/>
            <p:cNvSpPr/>
            <p:nvPr/>
          </p:nvSpPr>
          <p:spPr>
            <a:xfrm rot="0">
              <a:off x="0" y="3724162"/>
              <a:ext cx="5163911" cy="0"/>
            </a:xfrm>
            <a:prstGeom prst="line">
              <a:avLst/>
            </a:prstGeom>
            <a:ln cap="rnd" w="12473">
              <a:solidFill>
                <a:srgbClr val="FFFFFF"/>
              </a:solidFill>
              <a:prstDash val="solid"/>
              <a:headEnd type="none" len="sm" w="sm"/>
              <a:tailEnd type="none" len="sm" w="sm"/>
            </a:ln>
          </p:spPr>
        </p:sp>
        <p:sp>
          <p:nvSpPr>
            <p:cNvPr name="AutoShape 24" id="24"/>
            <p:cNvSpPr/>
            <p:nvPr/>
          </p:nvSpPr>
          <p:spPr>
            <a:xfrm rot="0">
              <a:off x="958504" y="1910860"/>
              <a:ext cx="2375880" cy="178100"/>
            </a:xfrm>
            <a:prstGeom prst="rect">
              <a:avLst/>
            </a:prstGeom>
            <a:solidFill>
              <a:srgbClr val="FFFFFF"/>
            </a:solidFill>
          </p:spPr>
        </p:sp>
        <p:sp>
          <p:nvSpPr>
            <p:cNvPr name="AutoShape 25" id="25"/>
            <p:cNvSpPr/>
            <p:nvPr/>
          </p:nvSpPr>
          <p:spPr>
            <a:xfrm rot="0">
              <a:off x="958504" y="2212712"/>
              <a:ext cx="1467830" cy="178100"/>
            </a:xfrm>
            <a:prstGeom prst="rect">
              <a:avLst/>
            </a:prstGeom>
            <a:solidFill>
              <a:srgbClr val="FFFFFF"/>
            </a:solidFill>
          </p:spPr>
        </p:sp>
        <p:sp>
          <p:nvSpPr>
            <p:cNvPr name="Freeform 26" id="26"/>
            <p:cNvSpPr/>
            <p:nvPr/>
          </p:nvSpPr>
          <p:spPr>
            <a:xfrm flipH="false" flipV="false" rot="0">
              <a:off x="243029" y="1910860"/>
              <a:ext cx="302209" cy="410408"/>
            </a:xfrm>
            <a:custGeom>
              <a:avLst/>
              <a:gdLst/>
              <a:ahLst/>
              <a:cxnLst/>
              <a:rect r="r" b="b" t="t" l="l"/>
              <a:pathLst>
                <a:path h="410408" w="302209">
                  <a:moveTo>
                    <a:pt x="0" y="0"/>
                  </a:moveTo>
                  <a:lnTo>
                    <a:pt x="302209" y="0"/>
                  </a:lnTo>
                  <a:lnTo>
                    <a:pt x="302209" y="410408"/>
                  </a:lnTo>
                  <a:lnTo>
                    <a:pt x="0" y="4104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27" id="27"/>
            <p:cNvSpPr/>
            <p:nvPr/>
          </p:nvSpPr>
          <p:spPr>
            <a:xfrm rot="0">
              <a:off x="958504" y="2868803"/>
              <a:ext cx="2375880" cy="178100"/>
            </a:xfrm>
            <a:prstGeom prst="rect">
              <a:avLst/>
            </a:prstGeom>
            <a:solidFill>
              <a:srgbClr val="FFFFFF"/>
            </a:solidFill>
          </p:spPr>
        </p:sp>
        <p:sp>
          <p:nvSpPr>
            <p:cNvPr name="AutoShape 28" id="28"/>
            <p:cNvSpPr/>
            <p:nvPr/>
          </p:nvSpPr>
          <p:spPr>
            <a:xfrm rot="0">
              <a:off x="958504" y="3170654"/>
              <a:ext cx="1467830" cy="178100"/>
            </a:xfrm>
            <a:prstGeom prst="rect">
              <a:avLst/>
            </a:prstGeom>
            <a:solidFill>
              <a:srgbClr val="FFFFFF"/>
            </a:solidFill>
          </p:spPr>
        </p:sp>
        <p:sp>
          <p:nvSpPr>
            <p:cNvPr name="Freeform 29" id="29"/>
            <p:cNvSpPr/>
            <p:nvPr/>
          </p:nvSpPr>
          <p:spPr>
            <a:xfrm flipH="false" flipV="false" rot="0">
              <a:off x="243029" y="2868803"/>
              <a:ext cx="302209" cy="410408"/>
            </a:xfrm>
            <a:custGeom>
              <a:avLst/>
              <a:gdLst/>
              <a:ahLst/>
              <a:cxnLst/>
              <a:rect r="r" b="b" t="t" l="l"/>
              <a:pathLst>
                <a:path h="410408" w="302209">
                  <a:moveTo>
                    <a:pt x="0" y="0"/>
                  </a:moveTo>
                  <a:lnTo>
                    <a:pt x="302209" y="0"/>
                  </a:lnTo>
                  <a:lnTo>
                    <a:pt x="302209" y="410408"/>
                  </a:lnTo>
                  <a:lnTo>
                    <a:pt x="0" y="4104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30" id="30"/>
          <p:cNvGrpSpPr/>
          <p:nvPr/>
        </p:nvGrpSpPr>
        <p:grpSpPr>
          <a:xfrm rot="0">
            <a:off x="13517665" y="3226846"/>
            <a:ext cx="3894568" cy="2867826"/>
            <a:chOff x="0" y="0"/>
            <a:chExt cx="5192758" cy="3823768"/>
          </a:xfrm>
        </p:grpSpPr>
        <p:sp>
          <p:nvSpPr>
            <p:cNvPr name="AutoShape 31" id="31"/>
            <p:cNvSpPr/>
            <p:nvPr/>
          </p:nvSpPr>
          <p:spPr>
            <a:xfrm rot="0">
              <a:off x="0" y="0"/>
              <a:ext cx="5188857" cy="3823768"/>
            </a:xfrm>
            <a:prstGeom prst="rect">
              <a:avLst/>
            </a:prstGeom>
            <a:solidFill>
              <a:srgbClr val="A4A3A3"/>
            </a:solidFill>
          </p:spPr>
        </p:sp>
        <p:sp>
          <p:nvSpPr>
            <p:cNvPr name="Freeform 32" id="32"/>
            <p:cNvSpPr/>
            <p:nvPr/>
          </p:nvSpPr>
          <p:spPr>
            <a:xfrm flipH="false" flipV="false" rot="0">
              <a:off x="41650" y="23452"/>
              <a:ext cx="5151108" cy="3785284"/>
            </a:xfrm>
            <a:custGeom>
              <a:avLst/>
              <a:gdLst/>
              <a:ahLst/>
              <a:cxnLst/>
              <a:rect r="r" b="b" t="t" l="l"/>
              <a:pathLst>
                <a:path h="3785284" w="5151108">
                  <a:moveTo>
                    <a:pt x="0" y="0"/>
                  </a:moveTo>
                  <a:lnTo>
                    <a:pt x="5151108" y="0"/>
                  </a:lnTo>
                  <a:lnTo>
                    <a:pt x="5151108" y="3785284"/>
                  </a:lnTo>
                  <a:lnTo>
                    <a:pt x="0" y="3785284"/>
                  </a:lnTo>
                  <a:lnTo>
                    <a:pt x="0" y="0"/>
                  </a:lnTo>
                  <a:close/>
                </a:path>
              </a:pathLst>
            </a:custGeom>
            <a:blipFill>
              <a:blip r:embed="rId10">
                <a:extLst>
                  <a:ext uri="{96DAC541-7B7A-43D3-8B79-37D633B846F1}">
                    <asvg:svgBlip xmlns:asvg="http://schemas.microsoft.com/office/drawing/2016/SVG/main" r:embed="rId11"/>
                  </a:ext>
                </a:extLst>
              </a:blip>
              <a:stretch>
                <a:fillRect l="-32538" t="-62997" r="-32084" b="-61025"/>
              </a:stretch>
            </a:blipFill>
          </p:spPr>
        </p:sp>
        <p:sp>
          <p:nvSpPr>
            <p:cNvPr name="Freeform 33" id="33"/>
            <p:cNvSpPr/>
            <p:nvPr/>
          </p:nvSpPr>
          <p:spPr>
            <a:xfrm flipH="false" flipV="false" rot="0">
              <a:off x="1219190" y="563709"/>
              <a:ext cx="419168" cy="628751"/>
            </a:xfrm>
            <a:custGeom>
              <a:avLst/>
              <a:gdLst/>
              <a:ahLst/>
              <a:cxnLst/>
              <a:rect r="r" b="b" t="t" l="l"/>
              <a:pathLst>
                <a:path h="628751" w="419168">
                  <a:moveTo>
                    <a:pt x="0" y="0"/>
                  </a:moveTo>
                  <a:lnTo>
                    <a:pt x="419167" y="0"/>
                  </a:lnTo>
                  <a:lnTo>
                    <a:pt x="419167" y="628752"/>
                  </a:lnTo>
                  <a:lnTo>
                    <a:pt x="0" y="6287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4" id="34"/>
            <p:cNvSpPr/>
            <p:nvPr/>
          </p:nvSpPr>
          <p:spPr>
            <a:xfrm flipH="false" flipV="false" rot="0">
              <a:off x="2407620" y="2330459"/>
              <a:ext cx="419168" cy="628751"/>
            </a:xfrm>
            <a:custGeom>
              <a:avLst/>
              <a:gdLst/>
              <a:ahLst/>
              <a:cxnLst/>
              <a:rect r="r" b="b" t="t" l="l"/>
              <a:pathLst>
                <a:path h="628751" w="419168">
                  <a:moveTo>
                    <a:pt x="0" y="0"/>
                  </a:moveTo>
                  <a:lnTo>
                    <a:pt x="419168" y="0"/>
                  </a:lnTo>
                  <a:lnTo>
                    <a:pt x="419168" y="628751"/>
                  </a:lnTo>
                  <a:lnTo>
                    <a:pt x="0" y="62875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5" id="35"/>
            <p:cNvSpPr/>
            <p:nvPr/>
          </p:nvSpPr>
          <p:spPr>
            <a:xfrm flipH="false" flipV="false" rot="0">
              <a:off x="3710542" y="998090"/>
              <a:ext cx="419168" cy="628751"/>
            </a:xfrm>
            <a:custGeom>
              <a:avLst/>
              <a:gdLst/>
              <a:ahLst/>
              <a:cxnLst/>
              <a:rect r="r" b="b" t="t" l="l"/>
              <a:pathLst>
                <a:path h="628751" w="419168">
                  <a:moveTo>
                    <a:pt x="0" y="0"/>
                  </a:moveTo>
                  <a:lnTo>
                    <a:pt x="419167" y="0"/>
                  </a:lnTo>
                  <a:lnTo>
                    <a:pt x="419167" y="628751"/>
                  </a:lnTo>
                  <a:lnTo>
                    <a:pt x="0" y="62875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36" id="36"/>
          <p:cNvSpPr/>
          <p:nvPr/>
        </p:nvSpPr>
        <p:spPr>
          <a:xfrm flipH="false" flipV="false" rot="0">
            <a:off x="12664921" y="680291"/>
            <a:ext cx="5623079" cy="9069482"/>
          </a:xfrm>
          <a:custGeom>
            <a:avLst/>
            <a:gdLst/>
            <a:ahLst/>
            <a:cxnLst/>
            <a:rect r="r" b="b" t="t" l="l"/>
            <a:pathLst>
              <a:path h="9069482" w="5623079">
                <a:moveTo>
                  <a:pt x="0" y="0"/>
                </a:moveTo>
                <a:lnTo>
                  <a:pt x="5623079" y="0"/>
                </a:lnTo>
                <a:lnTo>
                  <a:pt x="5623079" y="9069482"/>
                </a:lnTo>
                <a:lnTo>
                  <a:pt x="0" y="9069482"/>
                </a:lnTo>
                <a:lnTo>
                  <a:pt x="0" y="0"/>
                </a:lnTo>
                <a:close/>
              </a:path>
            </a:pathLst>
          </a:custGeom>
          <a:blipFill>
            <a:blip r:embed="rId14"/>
            <a:stretch>
              <a:fillRect l="0" t="0" r="0" b="0"/>
            </a:stretch>
          </a:blipFill>
        </p:spPr>
      </p:sp>
      <p:grpSp>
        <p:nvGrpSpPr>
          <p:cNvPr name="Group 37" id="37"/>
          <p:cNvGrpSpPr/>
          <p:nvPr/>
        </p:nvGrpSpPr>
        <p:grpSpPr>
          <a:xfrm rot="0">
            <a:off x="16569467" y="937791"/>
            <a:ext cx="346240" cy="376348"/>
            <a:chOff x="0" y="0"/>
            <a:chExt cx="91191" cy="99121"/>
          </a:xfrm>
        </p:grpSpPr>
        <p:sp>
          <p:nvSpPr>
            <p:cNvPr name="Freeform 38" id="38"/>
            <p:cNvSpPr/>
            <p:nvPr/>
          </p:nvSpPr>
          <p:spPr>
            <a:xfrm flipH="false" flipV="false" rot="0">
              <a:off x="0" y="0"/>
              <a:ext cx="91191" cy="99121"/>
            </a:xfrm>
            <a:custGeom>
              <a:avLst/>
              <a:gdLst/>
              <a:ahLst/>
              <a:cxnLst/>
              <a:rect r="r" b="b" t="t" l="l"/>
              <a:pathLst>
                <a:path h="99121" w="91191">
                  <a:moveTo>
                    <a:pt x="45595" y="0"/>
                  </a:moveTo>
                  <a:lnTo>
                    <a:pt x="45595" y="0"/>
                  </a:lnTo>
                  <a:cubicBezTo>
                    <a:pt x="70777" y="0"/>
                    <a:pt x="91191" y="20414"/>
                    <a:pt x="91191" y="45595"/>
                  </a:cubicBezTo>
                  <a:lnTo>
                    <a:pt x="91191" y="53525"/>
                  </a:lnTo>
                  <a:cubicBezTo>
                    <a:pt x="91191" y="78707"/>
                    <a:pt x="70777" y="99121"/>
                    <a:pt x="45595" y="99121"/>
                  </a:cubicBezTo>
                  <a:lnTo>
                    <a:pt x="45595" y="99121"/>
                  </a:lnTo>
                  <a:cubicBezTo>
                    <a:pt x="20414" y="99121"/>
                    <a:pt x="0" y="78707"/>
                    <a:pt x="0" y="53525"/>
                  </a:cubicBezTo>
                  <a:lnTo>
                    <a:pt x="0" y="45595"/>
                  </a:lnTo>
                  <a:cubicBezTo>
                    <a:pt x="0" y="20414"/>
                    <a:pt x="20414" y="0"/>
                    <a:pt x="45595" y="0"/>
                  </a:cubicBezTo>
                  <a:close/>
                </a:path>
              </a:pathLst>
            </a:custGeom>
            <a:solidFill>
              <a:srgbClr val="000000"/>
            </a:solidFill>
          </p:spPr>
        </p:sp>
        <p:sp>
          <p:nvSpPr>
            <p:cNvPr name="TextBox 39" id="39"/>
            <p:cNvSpPr txBox="true"/>
            <p:nvPr/>
          </p:nvSpPr>
          <p:spPr>
            <a:xfrm>
              <a:off x="0" y="47625"/>
              <a:ext cx="91191" cy="51496"/>
            </a:xfrm>
            <a:prstGeom prst="rect">
              <a:avLst/>
            </a:prstGeom>
          </p:spPr>
          <p:txBody>
            <a:bodyPr anchor="ctr" rtlCol="false" tIns="50800" lIns="50800" bIns="50800" rIns="50800"/>
            <a:lstStyle/>
            <a:p>
              <a:pPr algn="ctr">
                <a:lnSpc>
                  <a:spcPts val="2499"/>
                </a:lnSpc>
              </a:pPr>
            </a:p>
          </p:txBody>
        </p:sp>
      </p:grpSp>
      <p:sp>
        <p:nvSpPr>
          <p:cNvPr name="Freeform 40" id="40"/>
          <p:cNvSpPr/>
          <p:nvPr/>
        </p:nvSpPr>
        <p:spPr>
          <a:xfrm flipH="false" flipV="false" rot="0">
            <a:off x="16742587" y="1015504"/>
            <a:ext cx="184223" cy="202645"/>
          </a:xfrm>
          <a:custGeom>
            <a:avLst/>
            <a:gdLst/>
            <a:ahLst/>
            <a:cxnLst/>
            <a:rect r="r" b="b" t="t" l="l"/>
            <a:pathLst>
              <a:path h="202645" w="184223">
                <a:moveTo>
                  <a:pt x="0" y="0"/>
                </a:moveTo>
                <a:lnTo>
                  <a:pt x="184223" y="0"/>
                </a:lnTo>
                <a:lnTo>
                  <a:pt x="184223" y="202645"/>
                </a:lnTo>
                <a:lnTo>
                  <a:pt x="0" y="20264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41" id="41"/>
          <p:cNvGrpSpPr/>
          <p:nvPr/>
        </p:nvGrpSpPr>
        <p:grpSpPr>
          <a:xfrm rot="0">
            <a:off x="816746" y="898500"/>
            <a:ext cx="3989587" cy="8367548"/>
            <a:chOff x="0" y="0"/>
            <a:chExt cx="1050756" cy="2203799"/>
          </a:xfrm>
        </p:grpSpPr>
        <p:sp>
          <p:nvSpPr>
            <p:cNvPr name="Freeform 42" id="42"/>
            <p:cNvSpPr/>
            <p:nvPr/>
          </p:nvSpPr>
          <p:spPr>
            <a:xfrm flipH="false" flipV="false" rot="0">
              <a:off x="0" y="0"/>
              <a:ext cx="1050756" cy="2203799"/>
            </a:xfrm>
            <a:custGeom>
              <a:avLst/>
              <a:gdLst/>
              <a:ahLst/>
              <a:cxnLst/>
              <a:rect r="r" b="b" t="t" l="l"/>
              <a:pathLst>
                <a:path h="2203799" w="1050756">
                  <a:moveTo>
                    <a:pt x="0" y="0"/>
                  </a:moveTo>
                  <a:lnTo>
                    <a:pt x="1050756" y="0"/>
                  </a:lnTo>
                  <a:lnTo>
                    <a:pt x="1050756" y="2203799"/>
                  </a:lnTo>
                  <a:lnTo>
                    <a:pt x="0" y="2203799"/>
                  </a:lnTo>
                  <a:close/>
                </a:path>
              </a:pathLst>
            </a:custGeom>
            <a:solidFill>
              <a:srgbClr val="000000"/>
            </a:solidFill>
          </p:spPr>
        </p:sp>
        <p:sp>
          <p:nvSpPr>
            <p:cNvPr name="TextBox 43" id="43"/>
            <p:cNvSpPr txBox="true"/>
            <p:nvPr/>
          </p:nvSpPr>
          <p:spPr>
            <a:xfrm>
              <a:off x="0" y="47625"/>
              <a:ext cx="1050756" cy="2156174"/>
            </a:xfrm>
            <a:prstGeom prst="rect">
              <a:avLst/>
            </a:prstGeom>
          </p:spPr>
          <p:txBody>
            <a:bodyPr anchor="ctr" rtlCol="false" tIns="50800" lIns="50800" bIns="50800" rIns="50800"/>
            <a:lstStyle/>
            <a:p>
              <a:pPr algn="ctr">
                <a:lnSpc>
                  <a:spcPts val="2499"/>
                </a:lnSpc>
              </a:pPr>
            </a:p>
          </p:txBody>
        </p:sp>
      </p:grpSp>
      <p:sp>
        <p:nvSpPr>
          <p:cNvPr name="Freeform 44" id="44"/>
          <p:cNvSpPr/>
          <p:nvPr/>
        </p:nvSpPr>
        <p:spPr>
          <a:xfrm flipH="false" flipV="false" rot="0">
            <a:off x="874379" y="833735"/>
            <a:ext cx="3872933" cy="584461"/>
          </a:xfrm>
          <a:custGeom>
            <a:avLst/>
            <a:gdLst/>
            <a:ahLst/>
            <a:cxnLst/>
            <a:rect r="r" b="b" t="t" l="l"/>
            <a:pathLst>
              <a:path h="584461" w="3872933">
                <a:moveTo>
                  <a:pt x="0" y="0"/>
                </a:moveTo>
                <a:lnTo>
                  <a:pt x="3872933" y="0"/>
                </a:lnTo>
                <a:lnTo>
                  <a:pt x="3872933" y="584461"/>
                </a:lnTo>
                <a:lnTo>
                  <a:pt x="0" y="5844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5" id="45"/>
          <p:cNvSpPr txBox="true"/>
          <p:nvPr/>
        </p:nvSpPr>
        <p:spPr>
          <a:xfrm rot="0">
            <a:off x="297971" y="6698899"/>
            <a:ext cx="3144066" cy="228192"/>
          </a:xfrm>
          <a:prstGeom prst="rect">
            <a:avLst/>
          </a:prstGeom>
        </p:spPr>
        <p:txBody>
          <a:bodyPr anchor="t" rtlCol="false" tIns="0" lIns="0" bIns="0" rIns="0">
            <a:spAutoFit/>
          </a:bodyPr>
          <a:lstStyle/>
          <a:p>
            <a:pPr algn="ctr">
              <a:lnSpc>
                <a:spcPts val="1876"/>
              </a:lnSpc>
            </a:pPr>
            <a:r>
              <a:rPr lang="en-US" sz="1276">
                <a:solidFill>
                  <a:srgbClr val="000000"/>
                </a:solidFill>
                <a:latin typeface="DM Sans"/>
              </a:rPr>
              <a:t>List of tracked pets:</a:t>
            </a:r>
          </a:p>
        </p:txBody>
      </p:sp>
      <p:grpSp>
        <p:nvGrpSpPr>
          <p:cNvPr name="Group 46" id="46"/>
          <p:cNvGrpSpPr/>
          <p:nvPr/>
        </p:nvGrpSpPr>
        <p:grpSpPr>
          <a:xfrm rot="0">
            <a:off x="3904546" y="937791"/>
            <a:ext cx="346240" cy="376348"/>
            <a:chOff x="0" y="0"/>
            <a:chExt cx="91191" cy="99121"/>
          </a:xfrm>
        </p:grpSpPr>
        <p:sp>
          <p:nvSpPr>
            <p:cNvPr name="Freeform 47" id="47"/>
            <p:cNvSpPr/>
            <p:nvPr/>
          </p:nvSpPr>
          <p:spPr>
            <a:xfrm flipH="false" flipV="false" rot="0">
              <a:off x="0" y="0"/>
              <a:ext cx="91191" cy="99121"/>
            </a:xfrm>
            <a:custGeom>
              <a:avLst/>
              <a:gdLst/>
              <a:ahLst/>
              <a:cxnLst/>
              <a:rect r="r" b="b" t="t" l="l"/>
              <a:pathLst>
                <a:path h="99121" w="91191">
                  <a:moveTo>
                    <a:pt x="45595" y="0"/>
                  </a:moveTo>
                  <a:lnTo>
                    <a:pt x="45595" y="0"/>
                  </a:lnTo>
                  <a:cubicBezTo>
                    <a:pt x="70777" y="0"/>
                    <a:pt x="91191" y="20414"/>
                    <a:pt x="91191" y="45595"/>
                  </a:cubicBezTo>
                  <a:lnTo>
                    <a:pt x="91191" y="53525"/>
                  </a:lnTo>
                  <a:cubicBezTo>
                    <a:pt x="91191" y="78707"/>
                    <a:pt x="70777" y="99121"/>
                    <a:pt x="45595" y="99121"/>
                  </a:cubicBezTo>
                  <a:lnTo>
                    <a:pt x="45595" y="99121"/>
                  </a:lnTo>
                  <a:cubicBezTo>
                    <a:pt x="20414" y="99121"/>
                    <a:pt x="0" y="78707"/>
                    <a:pt x="0" y="53525"/>
                  </a:cubicBezTo>
                  <a:lnTo>
                    <a:pt x="0" y="45595"/>
                  </a:lnTo>
                  <a:cubicBezTo>
                    <a:pt x="0" y="20414"/>
                    <a:pt x="20414" y="0"/>
                    <a:pt x="45595" y="0"/>
                  </a:cubicBezTo>
                  <a:close/>
                </a:path>
              </a:pathLst>
            </a:custGeom>
            <a:solidFill>
              <a:srgbClr val="000000"/>
            </a:solidFill>
          </p:spPr>
        </p:sp>
        <p:sp>
          <p:nvSpPr>
            <p:cNvPr name="TextBox 48" id="48"/>
            <p:cNvSpPr txBox="true"/>
            <p:nvPr/>
          </p:nvSpPr>
          <p:spPr>
            <a:xfrm>
              <a:off x="0" y="47625"/>
              <a:ext cx="91191" cy="51496"/>
            </a:xfrm>
            <a:prstGeom prst="rect">
              <a:avLst/>
            </a:prstGeom>
          </p:spPr>
          <p:txBody>
            <a:bodyPr anchor="ctr" rtlCol="false" tIns="50800" lIns="50800" bIns="50800" rIns="50800"/>
            <a:lstStyle/>
            <a:p>
              <a:pPr algn="ctr">
                <a:lnSpc>
                  <a:spcPts val="2499"/>
                </a:lnSpc>
              </a:pPr>
            </a:p>
          </p:txBody>
        </p:sp>
      </p:grpSp>
      <p:sp>
        <p:nvSpPr>
          <p:cNvPr name="Freeform 49" id="49"/>
          <p:cNvSpPr/>
          <p:nvPr/>
        </p:nvSpPr>
        <p:spPr>
          <a:xfrm flipH="false" flipV="false" rot="0">
            <a:off x="4077666" y="1015504"/>
            <a:ext cx="187684" cy="206452"/>
          </a:xfrm>
          <a:custGeom>
            <a:avLst/>
            <a:gdLst/>
            <a:ahLst/>
            <a:cxnLst/>
            <a:rect r="r" b="b" t="t" l="l"/>
            <a:pathLst>
              <a:path h="206452" w="187684">
                <a:moveTo>
                  <a:pt x="0" y="0"/>
                </a:moveTo>
                <a:lnTo>
                  <a:pt x="187684" y="0"/>
                </a:lnTo>
                <a:lnTo>
                  <a:pt x="187684" y="206452"/>
                </a:lnTo>
                <a:lnTo>
                  <a:pt x="0" y="20645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50" id="50"/>
          <p:cNvGrpSpPr/>
          <p:nvPr/>
        </p:nvGrpSpPr>
        <p:grpSpPr>
          <a:xfrm rot="0">
            <a:off x="1115852" y="1677789"/>
            <a:ext cx="1554863" cy="2012736"/>
            <a:chOff x="0" y="0"/>
            <a:chExt cx="968478" cy="1253673"/>
          </a:xfrm>
        </p:grpSpPr>
        <p:sp>
          <p:nvSpPr>
            <p:cNvPr name="Freeform 51" id="51"/>
            <p:cNvSpPr/>
            <p:nvPr/>
          </p:nvSpPr>
          <p:spPr>
            <a:xfrm flipH="false" flipV="false" rot="0">
              <a:off x="0" y="0"/>
              <a:ext cx="968478" cy="1253673"/>
            </a:xfrm>
            <a:custGeom>
              <a:avLst/>
              <a:gdLst/>
              <a:ahLst/>
              <a:cxnLst/>
              <a:rect r="r" b="b" t="t" l="l"/>
              <a:pathLst>
                <a:path h="1253673" w="968478">
                  <a:moveTo>
                    <a:pt x="94604" y="0"/>
                  </a:moveTo>
                  <a:lnTo>
                    <a:pt x="873874" y="0"/>
                  </a:lnTo>
                  <a:cubicBezTo>
                    <a:pt x="898965" y="0"/>
                    <a:pt x="923027" y="9967"/>
                    <a:pt x="940769" y="27709"/>
                  </a:cubicBezTo>
                  <a:cubicBezTo>
                    <a:pt x="958511" y="45451"/>
                    <a:pt x="968478" y="69514"/>
                    <a:pt x="968478" y="94604"/>
                  </a:cubicBezTo>
                  <a:lnTo>
                    <a:pt x="968478" y="1159069"/>
                  </a:lnTo>
                  <a:cubicBezTo>
                    <a:pt x="968478" y="1211318"/>
                    <a:pt x="926122" y="1253673"/>
                    <a:pt x="873874" y="1253673"/>
                  </a:cubicBezTo>
                  <a:lnTo>
                    <a:pt x="94604" y="1253673"/>
                  </a:lnTo>
                  <a:cubicBezTo>
                    <a:pt x="42356" y="1253673"/>
                    <a:pt x="0" y="1211318"/>
                    <a:pt x="0" y="1159069"/>
                  </a:cubicBezTo>
                  <a:lnTo>
                    <a:pt x="0" y="94604"/>
                  </a:lnTo>
                  <a:cubicBezTo>
                    <a:pt x="0" y="42356"/>
                    <a:pt x="42356" y="0"/>
                    <a:pt x="94604" y="0"/>
                  </a:cubicBezTo>
                  <a:close/>
                </a:path>
              </a:pathLst>
            </a:custGeom>
            <a:solidFill>
              <a:srgbClr val="FFFCF7"/>
            </a:solidFill>
          </p:spPr>
        </p:sp>
        <p:sp>
          <p:nvSpPr>
            <p:cNvPr name="TextBox 52" id="52"/>
            <p:cNvSpPr txBox="true"/>
            <p:nvPr/>
          </p:nvSpPr>
          <p:spPr>
            <a:xfrm>
              <a:off x="0" y="-19050"/>
              <a:ext cx="968478" cy="1272723"/>
            </a:xfrm>
            <a:prstGeom prst="rect">
              <a:avLst/>
            </a:prstGeom>
          </p:spPr>
          <p:txBody>
            <a:bodyPr anchor="ctr" rtlCol="false" tIns="50800" lIns="50800" bIns="50800" rIns="50800"/>
            <a:lstStyle/>
            <a:p>
              <a:pPr algn="ctr">
                <a:lnSpc>
                  <a:spcPts val="979"/>
                </a:lnSpc>
              </a:pPr>
            </a:p>
          </p:txBody>
        </p:sp>
      </p:grpSp>
      <p:grpSp>
        <p:nvGrpSpPr>
          <p:cNvPr name="Group 53" id="53"/>
          <p:cNvGrpSpPr/>
          <p:nvPr/>
        </p:nvGrpSpPr>
        <p:grpSpPr>
          <a:xfrm rot="0">
            <a:off x="1119441" y="3981646"/>
            <a:ext cx="1554863" cy="2012736"/>
            <a:chOff x="0" y="0"/>
            <a:chExt cx="968478" cy="1253673"/>
          </a:xfrm>
        </p:grpSpPr>
        <p:sp>
          <p:nvSpPr>
            <p:cNvPr name="Freeform 54" id="54"/>
            <p:cNvSpPr/>
            <p:nvPr/>
          </p:nvSpPr>
          <p:spPr>
            <a:xfrm flipH="false" flipV="false" rot="0">
              <a:off x="0" y="0"/>
              <a:ext cx="968478" cy="1253673"/>
            </a:xfrm>
            <a:custGeom>
              <a:avLst/>
              <a:gdLst/>
              <a:ahLst/>
              <a:cxnLst/>
              <a:rect r="r" b="b" t="t" l="l"/>
              <a:pathLst>
                <a:path h="1253673" w="968478">
                  <a:moveTo>
                    <a:pt x="94604" y="0"/>
                  </a:moveTo>
                  <a:lnTo>
                    <a:pt x="873874" y="0"/>
                  </a:lnTo>
                  <a:cubicBezTo>
                    <a:pt x="898965" y="0"/>
                    <a:pt x="923027" y="9967"/>
                    <a:pt x="940769" y="27709"/>
                  </a:cubicBezTo>
                  <a:cubicBezTo>
                    <a:pt x="958511" y="45451"/>
                    <a:pt x="968478" y="69514"/>
                    <a:pt x="968478" y="94604"/>
                  </a:cubicBezTo>
                  <a:lnTo>
                    <a:pt x="968478" y="1159069"/>
                  </a:lnTo>
                  <a:cubicBezTo>
                    <a:pt x="968478" y="1211318"/>
                    <a:pt x="926122" y="1253673"/>
                    <a:pt x="873874" y="1253673"/>
                  </a:cubicBezTo>
                  <a:lnTo>
                    <a:pt x="94604" y="1253673"/>
                  </a:lnTo>
                  <a:cubicBezTo>
                    <a:pt x="42356" y="1253673"/>
                    <a:pt x="0" y="1211318"/>
                    <a:pt x="0" y="1159069"/>
                  </a:cubicBezTo>
                  <a:lnTo>
                    <a:pt x="0" y="94604"/>
                  </a:lnTo>
                  <a:cubicBezTo>
                    <a:pt x="0" y="42356"/>
                    <a:pt x="42356" y="0"/>
                    <a:pt x="94604" y="0"/>
                  </a:cubicBezTo>
                  <a:close/>
                </a:path>
              </a:pathLst>
            </a:custGeom>
            <a:solidFill>
              <a:srgbClr val="FFFCF7"/>
            </a:solidFill>
          </p:spPr>
        </p:sp>
        <p:sp>
          <p:nvSpPr>
            <p:cNvPr name="TextBox 55" id="55"/>
            <p:cNvSpPr txBox="true"/>
            <p:nvPr/>
          </p:nvSpPr>
          <p:spPr>
            <a:xfrm>
              <a:off x="0" y="-19050"/>
              <a:ext cx="968478" cy="1272723"/>
            </a:xfrm>
            <a:prstGeom prst="rect">
              <a:avLst/>
            </a:prstGeom>
          </p:spPr>
          <p:txBody>
            <a:bodyPr anchor="ctr" rtlCol="false" tIns="50800" lIns="50800" bIns="50800" rIns="50800"/>
            <a:lstStyle/>
            <a:p>
              <a:pPr algn="ctr">
                <a:lnSpc>
                  <a:spcPts val="979"/>
                </a:lnSpc>
              </a:pPr>
            </a:p>
          </p:txBody>
        </p:sp>
      </p:grpSp>
      <p:grpSp>
        <p:nvGrpSpPr>
          <p:cNvPr name="Group 56" id="56"/>
          <p:cNvGrpSpPr/>
          <p:nvPr/>
        </p:nvGrpSpPr>
        <p:grpSpPr>
          <a:xfrm rot="0">
            <a:off x="2947387" y="1677789"/>
            <a:ext cx="1554863" cy="2012736"/>
            <a:chOff x="0" y="0"/>
            <a:chExt cx="968478" cy="1253673"/>
          </a:xfrm>
        </p:grpSpPr>
        <p:sp>
          <p:nvSpPr>
            <p:cNvPr name="Freeform 57" id="57"/>
            <p:cNvSpPr/>
            <p:nvPr/>
          </p:nvSpPr>
          <p:spPr>
            <a:xfrm flipH="false" flipV="false" rot="0">
              <a:off x="0" y="0"/>
              <a:ext cx="968478" cy="1253673"/>
            </a:xfrm>
            <a:custGeom>
              <a:avLst/>
              <a:gdLst/>
              <a:ahLst/>
              <a:cxnLst/>
              <a:rect r="r" b="b" t="t" l="l"/>
              <a:pathLst>
                <a:path h="1253673" w="968478">
                  <a:moveTo>
                    <a:pt x="94604" y="0"/>
                  </a:moveTo>
                  <a:lnTo>
                    <a:pt x="873874" y="0"/>
                  </a:lnTo>
                  <a:cubicBezTo>
                    <a:pt x="898965" y="0"/>
                    <a:pt x="923027" y="9967"/>
                    <a:pt x="940769" y="27709"/>
                  </a:cubicBezTo>
                  <a:cubicBezTo>
                    <a:pt x="958511" y="45451"/>
                    <a:pt x="968478" y="69514"/>
                    <a:pt x="968478" y="94604"/>
                  </a:cubicBezTo>
                  <a:lnTo>
                    <a:pt x="968478" y="1159069"/>
                  </a:lnTo>
                  <a:cubicBezTo>
                    <a:pt x="968478" y="1211318"/>
                    <a:pt x="926122" y="1253673"/>
                    <a:pt x="873874" y="1253673"/>
                  </a:cubicBezTo>
                  <a:lnTo>
                    <a:pt x="94604" y="1253673"/>
                  </a:lnTo>
                  <a:cubicBezTo>
                    <a:pt x="42356" y="1253673"/>
                    <a:pt x="0" y="1211318"/>
                    <a:pt x="0" y="1159069"/>
                  </a:cubicBezTo>
                  <a:lnTo>
                    <a:pt x="0" y="94604"/>
                  </a:lnTo>
                  <a:cubicBezTo>
                    <a:pt x="0" y="42356"/>
                    <a:pt x="42356" y="0"/>
                    <a:pt x="94604" y="0"/>
                  </a:cubicBezTo>
                  <a:close/>
                </a:path>
              </a:pathLst>
            </a:custGeom>
            <a:solidFill>
              <a:srgbClr val="FFFFFF"/>
            </a:solidFill>
          </p:spPr>
        </p:sp>
        <p:sp>
          <p:nvSpPr>
            <p:cNvPr name="TextBox 58" id="58"/>
            <p:cNvSpPr txBox="true"/>
            <p:nvPr/>
          </p:nvSpPr>
          <p:spPr>
            <a:xfrm>
              <a:off x="0" y="-19050"/>
              <a:ext cx="968478" cy="1272723"/>
            </a:xfrm>
            <a:prstGeom prst="rect">
              <a:avLst/>
            </a:prstGeom>
          </p:spPr>
          <p:txBody>
            <a:bodyPr anchor="ctr" rtlCol="false" tIns="50800" lIns="50800" bIns="50800" rIns="50800"/>
            <a:lstStyle/>
            <a:p>
              <a:pPr algn="ctr">
                <a:lnSpc>
                  <a:spcPts val="979"/>
                </a:lnSpc>
              </a:pPr>
            </a:p>
          </p:txBody>
        </p:sp>
      </p:grpSp>
      <p:grpSp>
        <p:nvGrpSpPr>
          <p:cNvPr name="Group 59" id="59"/>
          <p:cNvGrpSpPr/>
          <p:nvPr/>
        </p:nvGrpSpPr>
        <p:grpSpPr>
          <a:xfrm rot="0">
            <a:off x="2950975" y="3981646"/>
            <a:ext cx="1554863" cy="2012736"/>
            <a:chOff x="0" y="0"/>
            <a:chExt cx="968478" cy="1253673"/>
          </a:xfrm>
        </p:grpSpPr>
        <p:sp>
          <p:nvSpPr>
            <p:cNvPr name="Freeform 60" id="60"/>
            <p:cNvSpPr/>
            <p:nvPr/>
          </p:nvSpPr>
          <p:spPr>
            <a:xfrm flipH="false" flipV="false" rot="0">
              <a:off x="0" y="0"/>
              <a:ext cx="968478" cy="1253673"/>
            </a:xfrm>
            <a:custGeom>
              <a:avLst/>
              <a:gdLst/>
              <a:ahLst/>
              <a:cxnLst/>
              <a:rect r="r" b="b" t="t" l="l"/>
              <a:pathLst>
                <a:path h="1253673" w="968478">
                  <a:moveTo>
                    <a:pt x="94604" y="0"/>
                  </a:moveTo>
                  <a:lnTo>
                    <a:pt x="873874" y="0"/>
                  </a:lnTo>
                  <a:cubicBezTo>
                    <a:pt x="898965" y="0"/>
                    <a:pt x="923027" y="9967"/>
                    <a:pt x="940769" y="27709"/>
                  </a:cubicBezTo>
                  <a:cubicBezTo>
                    <a:pt x="958511" y="45451"/>
                    <a:pt x="968478" y="69514"/>
                    <a:pt x="968478" y="94604"/>
                  </a:cubicBezTo>
                  <a:lnTo>
                    <a:pt x="968478" y="1159069"/>
                  </a:lnTo>
                  <a:cubicBezTo>
                    <a:pt x="968478" y="1211318"/>
                    <a:pt x="926122" y="1253673"/>
                    <a:pt x="873874" y="1253673"/>
                  </a:cubicBezTo>
                  <a:lnTo>
                    <a:pt x="94604" y="1253673"/>
                  </a:lnTo>
                  <a:cubicBezTo>
                    <a:pt x="42356" y="1253673"/>
                    <a:pt x="0" y="1211318"/>
                    <a:pt x="0" y="1159069"/>
                  </a:cubicBezTo>
                  <a:lnTo>
                    <a:pt x="0" y="94604"/>
                  </a:lnTo>
                  <a:cubicBezTo>
                    <a:pt x="0" y="42356"/>
                    <a:pt x="42356" y="0"/>
                    <a:pt x="94604" y="0"/>
                  </a:cubicBezTo>
                  <a:close/>
                </a:path>
              </a:pathLst>
            </a:custGeom>
            <a:solidFill>
              <a:srgbClr val="FFFCF7"/>
            </a:solidFill>
          </p:spPr>
        </p:sp>
        <p:sp>
          <p:nvSpPr>
            <p:cNvPr name="TextBox 61" id="61"/>
            <p:cNvSpPr txBox="true"/>
            <p:nvPr/>
          </p:nvSpPr>
          <p:spPr>
            <a:xfrm>
              <a:off x="0" y="-19050"/>
              <a:ext cx="968478" cy="1272723"/>
            </a:xfrm>
            <a:prstGeom prst="rect">
              <a:avLst/>
            </a:prstGeom>
          </p:spPr>
          <p:txBody>
            <a:bodyPr anchor="ctr" rtlCol="false" tIns="50800" lIns="50800" bIns="50800" rIns="50800"/>
            <a:lstStyle/>
            <a:p>
              <a:pPr algn="ctr">
                <a:lnSpc>
                  <a:spcPts val="979"/>
                </a:lnSpc>
              </a:pPr>
            </a:p>
          </p:txBody>
        </p:sp>
      </p:grpSp>
      <p:grpSp>
        <p:nvGrpSpPr>
          <p:cNvPr name="Group 62" id="62"/>
          <p:cNvGrpSpPr/>
          <p:nvPr/>
        </p:nvGrpSpPr>
        <p:grpSpPr>
          <a:xfrm rot="0">
            <a:off x="1119441" y="6289657"/>
            <a:ext cx="1554863" cy="2012736"/>
            <a:chOff x="0" y="0"/>
            <a:chExt cx="968478" cy="1253673"/>
          </a:xfrm>
        </p:grpSpPr>
        <p:sp>
          <p:nvSpPr>
            <p:cNvPr name="Freeform 63" id="63"/>
            <p:cNvSpPr/>
            <p:nvPr/>
          </p:nvSpPr>
          <p:spPr>
            <a:xfrm flipH="false" flipV="false" rot="0">
              <a:off x="0" y="0"/>
              <a:ext cx="968478" cy="1253673"/>
            </a:xfrm>
            <a:custGeom>
              <a:avLst/>
              <a:gdLst/>
              <a:ahLst/>
              <a:cxnLst/>
              <a:rect r="r" b="b" t="t" l="l"/>
              <a:pathLst>
                <a:path h="1253673" w="968478">
                  <a:moveTo>
                    <a:pt x="94604" y="0"/>
                  </a:moveTo>
                  <a:lnTo>
                    <a:pt x="873874" y="0"/>
                  </a:lnTo>
                  <a:cubicBezTo>
                    <a:pt x="898965" y="0"/>
                    <a:pt x="923027" y="9967"/>
                    <a:pt x="940769" y="27709"/>
                  </a:cubicBezTo>
                  <a:cubicBezTo>
                    <a:pt x="958511" y="45451"/>
                    <a:pt x="968478" y="69514"/>
                    <a:pt x="968478" y="94604"/>
                  </a:cubicBezTo>
                  <a:lnTo>
                    <a:pt x="968478" y="1159069"/>
                  </a:lnTo>
                  <a:cubicBezTo>
                    <a:pt x="968478" y="1211318"/>
                    <a:pt x="926122" y="1253673"/>
                    <a:pt x="873874" y="1253673"/>
                  </a:cubicBezTo>
                  <a:lnTo>
                    <a:pt x="94604" y="1253673"/>
                  </a:lnTo>
                  <a:cubicBezTo>
                    <a:pt x="42356" y="1253673"/>
                    <a:pt x="0" y="1211318"/>
                    <a:pt x="0" y="1159069"/>
                  </a:cubicBezTo>
                  <a:lnTo>
                    <a:pt x="0" y="94604"/>
                  </a:lnTo>
                  <a:cubicBezTo>
                    <a:pt x="0" y="42356"/>
                    <a:pt x="42356" y="0"/>
                    <a:pt x="94604" y="0"/>
                  </a:cubicBezTo>
                  <a:close/>
                </a:path>
              </a:pathLst>
            </a:custGeom>
            <a:solidFill>
              <a:srgbClr val="FFFCF7"/>
            </a:solidFill>
          </p:spPr>
        </p:sp>
        <p:sp>
          <p:nvSpPr>
            <p:cNvPr name="TextBox 64" id="64"/>
            <p:cNvSpPr txBox="true"/>
            <p:nvPr/>
          </p:nvSpPr>
          <p:spPr>
            <a:xfrm>
              <a:off x="0" y="-19050"/>
              <a:ext cx="968478" cy="1272723"/>
            </a:xfrm>
            <a:prstGeom prst="rect">
              <a:avLst/>
            </a:prstGeom>
          </p:spPr>
          <p:txBody>
            <a:bodyPr anchor="ctr" rtlCol="false" tIns="50800" lIns="50800" bIns="50800" rIns="50800"/>
            <a:lstStyle/>
            <a:p>
              <a:pPr algn="ctr">
                <a:lnSpc>
                  <a:spcPts val="979"/>
                </a:lnSpc>
              </a:pPr>
            </a:p>
          </p:txBody>
        </p:sp>
      </p:grpSp>
      <p:grpSp>
        <p:nvGrpSpPr>
          <p:cNvPr name="Group 65" id="65"/>
          <p:cNvGrpSpPr/>
          <p:nvPr/>
        </p:nvGrpSpPr>
        <p:grpSpPr>
          <a:xfrm rot="0">
            <a:off x="2947387" y="6284285"/>
            <a:ext cx="1554863" cy="2012736"/>
            <a:chOff x="0" y="0"/>
            <a:chExt cx="968478" cy="1253673"/>
          </a:xfrm>
        </p:grpSpPr>
        <p:sp>
          <p:nvSpPr>
            <p:cNvPr name="Freeform 66" id="66"/>
            <p:cNvSpPr/>
            <p:nvPr/>
          </p:nvSpPr>
          <p:spPr>
            <a:xfrm flipH="false" flipV="false" rot="0">
              <a:off x="0" y="0"/>
              <a:ext cx="968478" cy="1253673"/>
            </a:xfrm>
            <a:custGeom>
              <a:avLst/>
              <a:gdLst/>
              <a:ahLst/>
              <a:cxnLst/>
              <a:rect r="r" b="b" t="t" l="l"/>
              <a:pathLst>
                <a:path h="1253673" w="968478">
                  <a:moveTo>
                    <a:pt x="94604" y="0"/>
                  </a:moveTo>
                  <a:lnTo>
                    <a:pt x="873874" y="0"/>
                  </a:lnTo>
                  <a:cubicBezTo>
                    <a:pt x="898965" y="0"/>
                    <a:pt x="923027" y="9967"/>
                    <a:pt x="940769" y="27709"/>
                  </a:cubicBezTo>
                  <a:cubicBezTo>
                    <a:pt x="958511" y="45451"/>
                    <a:pt x="968478" y="69514"/>
                    <a:pt x="968478" y="94604"/>
                  </a:cubicBezTo>
                  <a:lnTo>
                    <a:pt x="968478" y="1159069"/>
                  </a:lnTo>
                  <a:cubicBezTo>
                    <a:pt x="968478" y="1211318"/>
                    <a:pt x="926122" y="1253673"/>
                    <a:pt x="873874" y="1253673"/>
                  </a:cubicBezTo>
                  <a:lnTo>
                    <a:pt x="94604" y="1253673"/>
                  </a:lnTo>
                  <a:cubicBezTo>
                    <a:pt x="42356" y="1253673"/>
                    <a:pt x="0" y="1211318"/>
                    <a:pt x="0" y="1159069"/>
                  </a:cubicBezTo>
                  <a:lnTo>
                    <a:pt x="0" y="94604"/>
                  </a:lnTo>
                  <a:cubicBezTo>
                    <a:pt x="0" y="42356"/>
                    <a:pt x="42356" y="0"/>
                    <a:pt x="94604" y="0"/>
                  </a:cubicBezTo>
                  <a:close/>
                </a:path>
              </a:pathLst>
            </a:custGeom>
            <a:solidFill>
              <a:srgbClr val="FFFCF7"/>
            </a:solidFill>
          </p:spPr>
        </p:sp>
        <p:sp>
          <p:nvSpPr>
            <p:cNvPr name="TextBox 67" id="67"/>
            <p:cNvSpPr txBox="true"/>
            <p:nvPr/>
          </p:nvSpPr>
          <p:spPr>
            <a:xfrm>
              <a:off x="0" y="-19050"/>
              <a:ext cx="968478" cy="1272723"/>
            </a:xfrm>
            <a:prstGeom prst="rect">
              <a:avLst/>
            </a:prstGeom>
          </p:spPr>
          <p:txBody>
            <a:bodyPr anchor="ctr" rtlCol="false" tIns="50800" lIns="50800" bIns="50800" rIns="50800"/>
            <a:lstStyle/>
            <a:p>
              <a:pPr algn="ctr">
                <a:lnSpc>
                  <a:spcPts val="979"/>
                </a:lnSpc>
              </a:pPr>
            </a:p>
          </p:txBody>
        </p:sp>
      </p:grpSp>
      <p:sp>
        <p:nvSpPr>
          <p:cNvPr name="Freeform 68" id="68"/>
          <p:cNvSpPr/>
          <p:nvPr/>
        </p:nvSpPr>
        <p:spPr>
          <a:xfrm flipH="false" flipV="false" rot="0">
            <a:off x="3157465" y="2253367"/>
            <a:ext cx="1165005" cy="1112579"/>
          </a:xfrm>
          <a:custGeom>
            <a:avLst/>
            <a:gdLst/>
            <a:ahLst/>
            <a:cxnLst/>
            <a:rect r="r" b="b" t="t" l="l"/>
            <a:pathLst>
              <a:path h="1112579" w="1165005">
                <a:moveTo>
                  <a:pt x="0" y="0"/>
                </a:moveTo>
                <a:lnTo>
                  <a:pt x="1165004" y="0"/>
                </a:lnTo>
                <a:lnTo>
                  <a:pt x="1165004" y="1112579"/>
                </a:lnTo>
                <a:lnTo>
                  <a:pt x="0" y="1112579"/>
                </a:lnTo>
                <a:lnTo>
                  <a:pt x="0" y="0"/>
                </a:lnTo>
                <a:close/>
              </a:path>
            </a:pathLst>
          </a:custGeom>
          <a:blipFill>
            <a:blip r:embed="rId17"/>
            <a:stretch>
              <a:fillRect l="0" t="0" r="0" b="0"/>
            </a:stretch>
          </a:blipFill>
        </p:spPr>
      </p:sp>
      <p:sp>
        <p:nvSpPr>
          <p:cNvPr name="Freeform 69" id="69"/>
          <p:cNvSpPr/>
          <p:nvPr/>
        </p:nvSpPr>
        <p:spPr>
          <a:xfrm flipH="false" flipV="false" rot="-5400000">
            <a:off x="-1909466" y="5029110"/>
            <a:ext cx="6447885" cy="1090279"/>
          </a:xfrm>
          <a:custGeom>
            <a:avLst/>
            <a:gdLst/>
            <a:ahLst/>
            <a:cxnLst/>
            <a:rect r="r" b="b" t="t" l="l"/>
            <a:pathLst>
              <a:path h="1090279" w="6447885">
                <a:moveTo>
                  <a:pt x="0" y="0"/>
                </a:moveTo>
                <a:lnTo>
                  <a:pt x="6447884" y="0"/>
                </a:lnTo>
                <a:lnTo>
                  <a:pt x="6447884" y="1090279"/>
                </a:lnTo>
                <a:lnTo>
                  <a:pt x="0" y="109027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70" id="70"/>
          <p:cNvSpPr/>
          <p:nvPr/>
        </p:nvSpPr>
        <p:spPr>
          <a:xfrm flipH="false" flipV="false" rot="0">
            <a:off x="3115040" y="4468983"/>
            <a:ext cx="1184810" cy="1184810"/>
          </a:xfrm>
          <a:custGeom>
            <a:avLst/>
            <a:gdLst/>
            <a:ahLst/>
            <a:cxnLst/>
            <a:rect r="r" b="b" t="t" l="l"/>
            <a:pathLst>
              <a:path h="1184810" w="1184810">
                <a:moveTo>
                  <a:pt x="0" y="0"/>
                </a:moveTo>
                <a:lnTo>
                  <a:pt x="1184809" y="0"/>
                </a:lnTo>
                <a:lnTo>
                  <a:pt x="1184809" y="1184810"/>
                </a:lnTo>
                <a:lnTo>
                  <a:pt x="0" y="118481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71" id="71"/>
          <p:cNvGrpSpPr/>
          <p:nvPr/>
        </p:nvGrpSpPr>
        <p:grpSpPr>
          <a:xfrm rot="0">
            <a:off x="3752277" y="4745208"/>
            <a:ext cx="304538" cy="304538"/>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3" id="73"/>
            <p:cNvSpPr txBox="true"/>
            <p:nvPr/>
          </p:nvSpPr>
          <p:spPr>
            <a:xfrm>
              <a:off x="76200" y="123825"/>
              <a:ext cx="660400" cy="612775"/>
            </a:xfrm>
            <a:prstGeom prst="rect">
              <a:avLst/>
            </a:prstGeom>
          </p:spPr>
          <p:txBody>
            <a:bodyPr anchor="ctr" rtlCol="false" tIns="50800" lIns="50800" bIns="50800" rIns="50800"/>
            <a:lstStyle/>
            <a:p>
              <a:pPr algn="ctr">
                <a:lnSpc>
                  <a:spcPts val="2499"/>
                </a:lnSpc>
              </a:pPr>
            </a:p>
          </p:txBody>
        </p:sp>
      </p:grpSp>
      <p:sp>
        <p:nvSpPr>
          <p:cNvPr name="Freeform 74" id="74"/>
          <p:cNvSpPr/>
          <p:nvPr/>
        </p:nvSpPr>
        <p:spPr>
          <a:xfrm flipH="false" flipV="false" rot="0">
            <a:off x="3747306" y="4773139"/>
            <a:ext cx="314480" cy="248677"/>
          </a:xfrm>
          <a:custGeom>
            <a:avLst/>
            <a:gdLst/>
            <a:ahLst/>
            <a:cxnLst/>
            <a:rect r="r" b="b" t="t" l="l"/>
            <a:pathLst>
              <a:path h="248677" w="314480">
                <a:moveTo>
                  <a:pt x="0" y="0"/>
                </a:moveTo>
                <a:lnTo>
                  <a:pt x="314480" y="0"/>
                </a:lnTo>
                <a:lnTo>
                  <a:pt x="314480" y="248677"/>
                </a:lnTo>
                <a:lnTo>
                  <a:pt x="0" y="24867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75" id="75"/>
          <p:cNvSpPr/>
          <p:nvPr/>
        </p:nvSpPr>
        <p:spPr>
          <a:xfrm flipH="false" flipV="false" rot="0">
            <a:off x="3180084" y="6834908"/>
            <a:ext cx="1119765" cy="1123917"/>
          </a:xfrm>
          <a:custGeom>
            <a:avLst/>
            <a:gdLst/>
            <a:ahLst/>
            <a:cxnLst/>
            <a:rect r="r" b="b" t="t" l="l"/>
            <a:pathLst>
              <a:path h="1123917" w="1119765">
                <a:moveTo>
                  <a:pt x="0" y="0"/>
                </a:moveTo>
                <a:lnTo>
                  <a:pt x="1119765" y="0"/>
                </a:lnTo>
                <a:lnTo>
                  <a:pt x="1119765" y="1123917"/>
                </a:lnTo>
                <a:lnTo>
                  <a:pt x="0" y="112391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76" id="76"/>
          <p:cNvSpPr/>
          <p:nvPr/>
        </p:nvSpPr>
        <p:spPr>
          <a:xfrm flipH="false" flipV="false" rot="0">
            <a:off x="1374946" y="4502355"/>
            <a:ext cx="1043854" cy="1159838"/>
          </a:xfrm>
          <a:custGeom>
            <a:avLst/>
            <a:gdLst/>
            <a:ahLst/>
            <a:cxnLst/>
            <a:rect r="r" b="b" t="t" l="l"/>
            <a:pathLst>
              <a:path h="1159838" w="1043854">
                <a:moveTo>
                  <a:pt x="0" y="0"/>
                </a:moveTo>
                <a:lnTo>
                  <a:pt x="1043854" y="0"/>
                </a:lnTo>
                <a:lnTo>
                  <a:pt x="1043854" y="1159838"/>
                </a:lnTo>
                <a:lnTo>
                  <a:pt x="0" y="1159838"/>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77" id="77"/>
          <p:cNvSpPr/>
          <p:nvPr/>
        </p:nvSpPr>
        <p:spPr>
          <a:xfrm flipH="false" flipV="false" rot="0">
            <a:off x="1255469" y="6790375"/>
            <a:ext cx="1282807" cy="1212984"/>
          </a:xfrm>
          <a:custGeom>
            <a:avLst/>
            <a:gdLst/>
            <a:ahLst/>
            <a:cxnLst/>
            <a:rect r="r" b="b" t="t" l="l"/>
            <a:pathLst>
              <a:path h="1212984" w="1282807">
                <a:moveTo>
                  <a:pt x="0" y="0"/>
                </a:moveTo>
                <a:lnTo>
                  <a:pt x="1282807" y="0"/>
                </a:lnTo>
                <a:lnTo>
                  <a:pt x="1282807" y="1212983"/>
                </a:lnTo>
                <a:lnTo>
                  <a:pt x="0" y="1212983"/>
                </a:lnTo>
                <a:lnTo>
                  <a:pt x="0" y="0"/>
                </a:lnTo>
                <a:close/>
              </a:path>
            </a:pathLst>
          </a:custGeom>
          <a:blipFill>
            <a:blip r:embed="rId28"/>
            <a:stretch>
              <a:fillRect l="0" t="0" r="0" b="-13788"/>
            </a:stretch>
          </a:blipFill>
        </p:spPr>
      </p:sp>
      <p:sp>
        <p:nvSpPr>
          <p:cNvPr name="Freeform 78" id="78"/>
          <p:cNvSpPr/>
          <p:nvPr/>
        </p:nvSpPr>
        <p:spPr>
          <a:xfrm flipH="false" flipV="false" rot="0">
            <a:off x="1349398" y="2253367"/>
            <a:ext cx="1041212" cy="1099629"/>
          </a:xfrm>
          <a:custGeom>
            <a:avLst/>
            <a:gdLst/>
            <a:ahLst/>
            <a:cxnLst/>
            <a:rect r="r" b="b" t="t" l="l"/>
            <a:pathLst>
              <a:path h="1099629" w="1041212">
                <a:moveTo>
                  <a:pt x="0" y="0"/>
                </a:moveTo>
                <a:lnTo>
                  <a:pt x="1041212" y="0"/>
                </a:lnTo>
                <a:lnTo>
                  <a:pt x="1041212" y="1099629"/>
                </a:lnTo>
                <a:lnTo>
                  <a:pt x="0" y="1099629"/>
                </a:lnTo>
                <a:lnTo>
                  <a:pt x="0" y="0"/>
                </a:lnTo>
                <a:close/>
              </a:path>
            </a:pathLst>
          </a:custGeom>
          <a:blipFill>
            <a:blip r:embed="rId29"/>
            <a:stretch>
              <a:fillRect l="0" t="0" r="0" b="0"/>
            </a:stretch>
          </a:blipFill>
        </p:spPr>
      </p:sp>
      <p:sp>
        <p:nvSpPr>
          <p:cNvPr name="TextBox 79" id="79"/>
          <p:cNvSpPr txBox="true"/>
          <p:nvPr/>
        </p:nvSpPr>
        <p:spPr>
          <a:xfrm rot="0">
            <a:off x="1197185" y="1746233"/>
            <a:ext cx="1317682" cy="443865"/>
          </a:xfrm>
          <a:prstGeom prst="rect">
            <a:avLst/>
          </a:prstGeom>
        </p:spPr>
        <p:txBody>
          <a:bodyPr anchor="t" rtlCol="false" tIns="0" lIns="0" bIns="0" rIns="0">
            <a:spAutoFit/>
          </a:bodyPr>
          <a:lstStyle/>
          <a:p>
            <a:pPr algn="ctr">
              <a:lnSpc>
                <a:spcPts val="1754"/>
              </a:lnSpc>
            </a:pPr>
            <a:r>
              <a:rPr lang="en-US" sz="1500">
                <a:solidFill>
                  <a:srgbClr val="000000"/>
                </a:solidFill>
                <a:latin typeface="TT Norms"/>
              </a:rPr>
              <a:t>Activity</a:t>
            </a:r>
          </a:p>
          <a:p>
            <a:pPr algn="ctr">
              <a:lnSpc>
                <a:spcPts val="1754"/>
              </a:lnSpc>
            </a:pPr>
            <a:r>
              <a:rPr lang="en-US" sz="1500">
                <a:solidFill>
                  <a:srgbClr val="000000"/>
                </a:solidFill>
                <a:latin typeface="TT Norms"/>
              </a:rPr>
              <a:t>Tracking</a:t>
            </a:r>
          </a:p>
        </p:txBody>
      </p:sp>
      <p:sp>
        <p:nvSpPr>
          <p:cNvPr name="TextBox 80" id="80"/>
          <p:cNvSpPr txBox="true"/>
          <p:nvPr/>
        </p:nvSpPr>
        <p:spPr>
          <a:xfrm rot="0">
            <a:off x="1200774" y="4050090"/>
            <a:ext cx="1317682" cy="443865"/>
          </a:xfrm>
          <a:prstGeom prst="rect">
            <a:avLst/>
          </a:prstGeom>
        </p:spPr>
        <p:txBody>
          <a:bodyPr anchor="t" rtlCol="false" tIns="0" lIns="0" bIns="0" rIns="0">
            <a:spAutoFit/>
          </a:bodyPr>
          <a:lstStyle/>
          <a:p>
            <a:pPr algn="ctr">
              <a:lnSpc>
                <a:spcPts val="1754"/>
              </a:lnSpc>
            </a:pPr>
            <a:r>
              <a:rPr lang="en-US" sz="1500">
                <a:solidFill>
                  <a:srgbClr val="000000"/>
                </a:solidFill>
                <a:latin typeface="TT Norms"/>
              </a:rPr>
              <a:t>Reminders and schedules</a:t>
            </a:r>
          </a:p>
        </p:txBody>
      </p:sp>
      <p:sp>
        <p:nvSpPr>
          <p:cNvPr name="TextBox 81" id="81"/>
          <p:cNvSpPr txBox="true"/>
          <p:nvPr/>
        </p:nvSpPr>
        <p:spPr>
          <a:xfrm rot="0">
            <a:off x="3065977" y="1841483"/>
            <a:ext cx="1317682" cy="224790"/>
          </a:xfrm>
          <a:prstGeom prst="rect">
            <a:avLst/>
          </a:prstGeom>
        </p:spPr>
        <p:txBody>
          <a:bodyPr anchor="t" rtlCol="false" tIns="0" lIns="0" bIns="0" rIns="0">
            <a:spAutoFit/>
          </a:bodyPr>
          <a:lstStyle/>
          <a:p>
            <a:pPr algn="ctr">
              <a:lnSpc>
                <a:spcPts val="1754"/>
              </a:lnSpc>
            </a:pPr>
            <a:r>
              <a:rPr lang="en-US" sz="1500">
                <a:solidFill>
                  <a:srgbClr val="000000"/>
                </a:solidFill>
                <a:latin typeface="TT Norms"/>
              </a:rPr>
              <a:t>Pet profile</a:t>
            </a:r>
          </a:p>
        </p:txBody>
      </p:sp>
      <p:sp>
        <p:nvSpPr>
          <p:cNvPr name="TextBox 82" id="82"/>
          <p:cNvSpPr txBox="true"/>
          <p:nvPr/>
        </p:nvSpPr>
        <p:spPr>
          <a:xfrm rot="0">
            <a:off x="3032309" y="4158468"/>
            <a:ext cx="1317682" cy="224790"/>
          </a:xfrm>
          <a:prstGeom prst="rect">
            <a:avLst/>
          </a:prstGeom>
        </p:spPr>
        <p:txBody>
          <a:bodyPr anchor="t" rtlCol="false" tIns="0" lIns="0" bIns="0" rIns="0">
            <a:spAutoFit/>
          </a:bodyPr>
          <a:lstStyle/>
          <a:p>
            <a:pPr algn="ctr">
              <a:lnSpc>
                <a:spcPts val="1754"/>
              </a:lnSpc>
            </a:pPr>
            <a:r>
              <a:rPr lang="en-US" sz="1500">
                <a:solidFill>
                  <a:srgbClr val="000000"/>
                </a:solidFill>
                <a:latin typeface="TT Norms"/>
              </a:rPr>
              <a:t>GPS tracking</a:t>
            </a:r>
          </a:p>
        </p:txBody>
      </p:sp>
      <p:sp>
        <p:nvSpPr>
          <p:cNvPr name="TextBox 83" id="83"/>
          <p:cNvSpPr txBox="true"/>
          <p:nvPr/>
        </p:nvSpPr>
        <p:spPr>
          <a:xfrm rot="0">
            <a:off x="1238031" y="6388180"/>
            <a:ext cx="1317682" cy="443865"/>
          </a:xfrm>
          <a:prstGeom prst="rect">
            <a:avLst/>
          </a:prstGeom>
        </p:spPr>
        <p:txBody>
          <a:bodyPr anchor="t" rtlCol="false" tIns="0" lIns="0" bIns="0" rIns="0">
            <a:spAutoFit/>
          </a:bodyPr>
          <a:lstStyle/>
          <a:p>
            <a:pPr algn="ctr">
              <a:lnSpc>
                <a:spcPts val="1754"/>
              </a:lnSpc>
            </a:pPr>
            <a:r>
              <a:rPr lang="en-US" sz="1500">
                <a:solidFill>
                  <a:srgbClr val="000000"/>
                </a:solidFill>
                <a:latin typeface="TT Norms"/>
              </a:rPr>
              <a:t>Medical records</a:t>
            </a:r>
          </a:p>
        </p:txBody>
      </p:sp>
      <p:sp>
        <p:nvSpPr>
          <p:cNvPr name="TextBox 84" id="84"/>
          <p:cNvSpPr txBox="true"/>
          <p:nvPr/>
        </p:nvSpPr>
        <p:spPr>
          <a:xfrm rot="0">
            <a:off x="3065977" y="6358101"/>
            <a:ext cx="1317682" cy="443865"/>
          </a:xfrm>
          <a:prstGeom prst="rect">
            <a:avLst/>
          </a:prstGeom>
        </p:spPr>
        <p:txBody>
          <a:bodyPr anchor="t" rtlCol="false" tIns="0" lIns="0" bIns="0" rIns="0">
            <a:spAutoFit/>
          </a:bodyPr>
          <a:lstStyle/>
          <a:p>
            <a:pPr algn="ctr">
              <a:lnSpc>
                <a:spcPts val="1754"/>
              </a:lnSpc>
            </a:pPr>
            <a:r>
              <a:rPr lang="en-US" sz="1500">
                <a:solidFill>
                  <a:srgbClr val="000000"/>
                </a:solidFill>
                <a:latin typeface="TT Norms"/>
              </a:rPr>
              <a:t>Social community</a:t>
            </a:r>
          </a:p>
        </p:txBody>
      </p:sp>
      <p:grpSp>
        <p:nvGrpSpPr>
          <p:cNvPr name="Group 85" id="85"/>
          <p:cNvGrpSpPr/>
          <p:nvPr/>
        </p:nvGrpSpPr>
        <p:grpSpPr>
          <a:xfrm rot="0">
            <a:off x="2712148" y="5465736"/>
            <a:ext cx="707658" cy="672919"/>
            <a:chOff x="0" y="0"/>
            <a:chExt cx="943544" cy="897225"/>
          </a:xfrm>
        </p:grpSpPr>
        <p:sp>
          <p:nvSpPr>
            <p:cNvPr name="Freeform 86" id="86"/>
            <p:cNvSpPr/>
            <p:nvPr/>
          </p:nvSpPr>
          <p:spPr>
            <a:xfrm flipH="false" flipV="false" rot="0">
              <a:off x="0" y="0"/>
              <a:ext cx="943544" cy="897225"/>
            </a:xfrm>
            <a:custGeom>
              <a:avLst/>
              <a:gdLst/>
              <a:ahLst/>
              <a:cxnLst/>
              <a:rect r="r" b="b" t="t" l="l"/>
              <a:pathLst>
                <a:path h="897225" w="943544">
                  <a:moveTo>
                    <a:pt x="0" y="0"/>
                  </a:moveTo>
                  <a:lnTo>
                    <a:pt x="943544" y="0"/>
                  </a:lnTo>
                  <a:lnTo>
                    <a:pt x="943544" y="897225"/>
                  </a:lnTo>
                  <a:lnTo>
                    <a:pt x="0" y="897225"/>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TextBox 87" id="87"/>
            <p:cNvSpPr txBox="true"/>
            <p:nvPr/>
          </p:nvSpPr>
          <p:spPr>
            <a:xfrm rot="0">
              <a:off x="243185" y="292991"/>
              <a:ext cx="457175" cy="419790"/>
            </a:xfrm>
            <a:prstGeom prst="rect">
              <a:avLst/>
            </a:prstGeom>
          </p:spPr>
          <p:txBody>
            <a:bodyPr anchor="t" rtlCol="false" tIns="0" lIns="0" bIns="0" rIns="0">
              <a:spAutoFit/>
            </a:bodyPr>
            <a:lstStyle/>
            <a:p>
              <a:pPr algn="ctr">
                <a:lnSpc>
                  <a:spcPts val="2634"/>
                </a:lnSpc>
              </a:pPr>
              <a:r>
                <a:rPr lang="en-US" sz="1881">
                  <a:solidFill>
                    <a:srgbClr val="FFFCF7"/>
                  </a:solidFill>
                  <a:latin typeface="Anton Bold"/>
                </a:rPr>
                <a:t>PRO</a:t>
              </a:r>
            </a:p>
          </p:txBody>
        </p:sp>
      </p:grpSp>
      <p:grpSp>
        <p:nvGrpSpPr>
          <p:cNvPr name="Group 88" id="88"/>
          <p:cNvGrpSpPr/>
          <p:nvPr/>
        </p:nvGrpSpPr>
        <p:grpSpPr>
          <a:xfrm rot="0">
            <a:off x="874379" y="7829248"/>
            <a:ext cx="707658" cy="672919"/>
            <a:chOff x="0" y="0"/>
            <a:chExt cx="943544" cy="897225"/>
          </a:xfrm>
        </p:grpSpPr>
        <p:sp>
          <p:nvSpPr>
            <p:cNvPr name="Freeform 89" id="89"/>
            <p:cNvSpPr/>
            <p:nvPr/>
          </p:nvSpPr>
          <p:spPr>
            <a:xfrm flipH="false" flipV="false" rot="0">
              <a:off x="0" y="0"/>
              <a:ext cx="943544" cy="897225"/>
            </a:xfrm>
            <a:custGeom>
              <a:avLst/>
              <a:gdLst/>
              <a:ahLst/>
              <a:cxnLst/>
              <a:rect r="r" b="b" t="t" l="l"/>
              <a:pathLst>
                <a:path h="897225" w="943544">
                  <a:moveTo>
                    <a:pt x="0" y="0"/>
                  </a:moveTo>
                  <a:lnTo>
                    <a:pt x="943544" y="0"/>
                  </a:lnTo>
                  <a:lnTo>
                    <a:pt x="943544" y="897225"/>
                  </a:lnTo>
                  <a:lnTo>
                    <a:pt x="0" y="897225"/>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TextBox 90" id="90"/>
            <p:cNvSpPr txBox="true"/>
            <p:nvPr/>
          </p:nvSpPr>
          <p:spPr>
            <a:xfrm rot="0">
              <a:off x="243185" y="292991"/>
              <a:ext cx="457175" cy="419790"/>
            </a:xfrm>
            <a:prstGeom prst="rect">
              <a:avLst/>
            </a:prstGeom>
          </p:spPr>
          <p:txBody>
            <a:bodyPr anchor="t" rtlCol="false" tIns="0" lIns="0" bIns="0" rIns="0">
              <a:spAutoFit/>
            </a:bodyPr>
            <a:lstStyle/>
            <a:p>
              <a:pPr algn="ctr">
                <a:lnSpc>
                  <a:spcPts val="2634"/>
                </a:lnSpc>
              </a:pPr>
              <a:r>
                <a:rPr lang="en-US" sz="1881">
                  <a:solidFill>
                    <a:srgbClr val="FFFCF7"/>
                  </a:solidFill>
                  <a:latin typeface="Anton Bold"/>
                </a:rPr>
                <a:t>PRO</a:t>
              </a:r>
            </a:p>
          </p:txBody>
        </p:sp>
      </p:grpSp>
      <p:grpSp>
        <p:nvGrpSpPr>
          <p:cNvPr name="Group 91" id="91"/>
          <p:cNvGrpSpPr/>
          <p:nvPr/>
        </p:nvGrpSpPr>
        <p:grpSpPr>
          <a:xfrm rot="0">
            <a:off x="2712148" y="7829248"/>
            <a:ext cx="707658" cy="672919"/>
            <a:chOff x="0" y="0"/>
            <a:chExt cx="943544" cy="897225"/>
          </a:xfrm>
        </p:grpSpPr>
        <p:sp>
          <p:nvSpPr>
            <p:cNvPr name="Freeform 92" id="92"/>
            <p:cNvSpPr/>
            <p:nvPr/>
          </p:nvSpPr>
          <p:spPr>
            <a:xfrm flipH="false" flipV="false" rot="0">
              <a:off x="0" y="0"/>
              <a:ext cx="943544" cy="897225"/>
            </a:xfrm>
            <a:custGeom>
              <a:avLst/>
              <a:gdLst/>
              <a:ahLst/>
              <a:cxnLst/>
              <a:rect r="r" b="b" t="t" l="l"/>
              <a:pathLst>
                <a:path h="897225" w="943544">
                  <a:moveTo>
                    <a:pt x="0" y="0"/>
                  </a:moveTo>
                  <a:lnTo>
                    <a:pt x="943544" y="0"/>
                  </a:lnTo>
                  <a:lnTo>
                    <a:pt x="943544" y="897225"/>
                  </a:lnTo>
                  <a:lnTo>
                    <a:pt x="0" y="897225"/>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TextBox 93" id="93"/>
            <p:cNvSpPr txBox="true"/>
            <p:nvPr/>
          </p:nvSpPr>
          <p:spPr>
            <a:xfrm rot="0">
              <a:off x="243185" y="292991"/>
              <a:ext cx="457175" cy="419790"/>
            </a:xfrm>
            <a:prstGeom prst="rect">
              <a:avLst/>
            </a:prstGeom>
          </p:spPr>
          <p:txBody>
            <a:bodyPr anchor="t" rtlCol="false" tIns="0" lIns="0" bIns="0" rIns="0">
              <a:spAutoFit/>
            </a:bodyPr>
            <a:lstStyle/>
            <a:p>
              <a:pPr algn="ctr">
                <a:lnSpc>
                  <a:spcPts val="2634"/>
                </a:lnSpc>
              </a:pPr>
              <a:r>
                <a:rPr lang="en-US" sz="1881">
                  <a:solidFill>
                    <a:srgbClr val="FFFCF7"/>
                  </a:solidFill>
                  <a:latin typeface="Anton Bold"/>
                </a:rPr>
                <a:t>PRO</a:t>
              </a:r>
            </a:p>
          </p:txBody>
        </p:sp>
      </p:grpSp>
      <p:sp>
        <p:nvSpPr>
          <p:cNvPr name="Freeform 94" id="94"/>
          <p:cNvSpPr/>
          <p:nvPr/>
        </p:nvSpPr>
        <p:spPr>
          <a:xfrm flipH="false" flipV="false" rot="0">
            <a:off x="0" y="680291"/>
            <a:ext cx="5623079" cy="9069482"/>
          </a:xfrm>
          <a:custGeom>
            <a:avLst/>
            <a:gdLst/>
            <a:ahLst/>
            <a:cxnLst/>
            <a:rect r="r" b="b" t="t" l="l"/>
            <a:pathLst>
              <a:path h="9069482" w="5623079">
                <a:moveTo>
                  <a:pt x="0" y="0"/>
                </a:moveTo>
                <a:lnTo>
                  <a:pt x="5623079" y="0"/>
                </a:lnTo>
                <a:lnTo>
                  <a:pt x="5623079" y="9069482"/>
                </a:lnTo>
                <a:lnTo>
                  <a:pt x="0" y="9069482"/>
                </a:lnTo>
                <a:lnTo>
                  <a:pt x="0" y="0"/>
                </a:lnTo>
                <a:close/>
              </a:path>
            </a:pathLst>
          </a:custGeom>
          <a:blipFill>
            <a:blip r:embed="rId14"/>
            <a:stretch>
              <a:fillRect l="0" t="0" r="0" b="0"/>
            </a:stretch>
          </a:blipFill>
        </p:spPr>
      </p:sp>
      <p:grpSp>
        <p:nvGrpSpPr>
          <p:cNvPr name="Group 95" id="95"/>
          <p:cNvGrpSpPr/>
          <p:nvPr/>
        </p:nvGrpSpPr>
        <p:grpSpPr>
          <a:xfrm rot="0">
            <a:off x="6261254" y="2253367"/>
            <a:ext cx="6174357" cy="3338027"/>
            <a:chOff x="0" y="0"/>
            <a:chExt cx="8232475" cy="4450703"/>
          </a:xfrm>
        </p:grpSpPr>
        <p:sp>
          <p:nvSpPr>
            <p:cNvPr name="TextBox 96" id="96"/>
            <p:cNvSpPr txBox="true"/>
            <p:nvPr/>
          </p:nvSpPr>
          <p:spPr>
            <a:xfrm rot="0">
              <a:off x="0" y="38100"/>
              <a:ext cx="8232475"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HOME PAGE:</a:t>
              </a:r>
            </a:p>
          </p:txBody>
        </p:sp>
        <p:sp>
          <p:nvSpPr>
            <p:cNvPr name="TextBox 97" id="97"/>
            <p:cNvSpPr txBox="true"/>
            <p:nvPr/>
          </p:nvSpPr>
          <p:spPr>
            <a:xfrm rot="0">
              <a:off x="0" y="711611"/>
              <a:ext cx="8232475" cy="3739092"/>
            </a:xfrm>
            <a:prstGeom prst="rect">
              <a:avLst/>
            </a:prstGeom>
          </p:spPr>
          <p:txBody>
            <a:bodyPr anchor="t" rtlCol="false" tIns="0" lIns="0" bIns="0" rIns="0">
              <a:spAutoFit/>
            </a:bodyPr>
            <a:lstStyle/>
            <a:p>
              <a:pPr>
                <a:lnSpc>
                  <a:spcPts val="2800"/>
                </a:lnSpc>
              </a:pPr>
              <a:r>
                <a:rPr lang="en-US" sz="2000">
                  <a:solidFill>
                    <a:srgbClr val="91612F"/>
                  </a:solidFill>
                  <a:latin typeface="Assistant Regular"/>
                </a:rPr>
                <a:t>Here we can see the main features of the app:</a:t>
              </a:r>
            </a:p>
            <a:p>
              <a:pPr marL="431801" indent="-215900" lvl="1">
                <a:lnSpc>
                  <a:spcPts val="2800"/>
                </a:lnSpc>
                <a:buFont typeface="Arial"/>
                <a:buChar char="•"/>
              </a:pPr>
              <a:r>
                <a:rPr lang="en-US" sz="2000">
                  <a:solidFill>
                    <a:srgbClr val="91612F"/>
                  </a:solidFill>
                  <a:latin typeface="Assistant Regular"/>
                </a:rPr>
                <a:t>Activity tracking</a:t>
              </a:r>
            </a:p>
            <a:p>
              <a:pPr marL="431801" indent="-215900" lvl="1">
                <a:lnSpc>
                  <a:spcPts val="2800"/>
                </a:lnSpc>
                <a:buFont typeface="Arial"/>
                <a:buChar char="•"/>
              </a:pPr>
              <a:r>
                <a:rPr lang="en-US" sz="2000">
                  <a:solidFill>
                    <a:srgbClr val="91612F"/>
                  </a:solidFill>
                  <a:latin typeface="Assistant Regular"/>
                </a:rPr>
                <a:t>Pet Profile</a:t>
              </a:r>
            </a:p>
            <a:p>
              <a:pPr marL="431801" indent="-215900" lvl="1">
                <a:lnSpc>
                  <a:spcPts val="2800"/>
                </a:lnSpc>
                <a:buFont typeface="Arial"/>
                <a:buChar char="•"/>
              </a:pPr>
              <a:r>
                <a:rPr lang="en-US" sz="2000">
                  <a:solidFill>
                    <a:srgbClr val="91612F"/>
                  </a:solidFill>
                  <a:latin typeface="Assistant Regular"/>
                </a:rPr>
                <a:t>Reminders and schedulers</a:t>
              </a:r>
            </a:p>
            <a:p>
              <a:pPr marL="431801" indent="-215900" lvl="1">
                <a:lnSpc>
                  <a:spcPts val="2800"/>
                </a:lnSpc>
                <a:buFont typeface="Arial"/>
                <a:buChar char="•"/>
              </a:pPr>
              <a:r>
                <a:rPr lang="en-US" sz="2000">
                  <a:solidFill>
                    <a:srgbClr val="91612F"/>
                  </a:solidFill>
                  <a:latin typeface="Assistant Regular"/>
                </a:rPr>
                <a:t>GPS tracking</a:t>
              </a:r>
            </a:p>
            <a:p>
              <a:pPr marL="431801" indent="-215900" lvl="1">
                <a:lnSpc>
                  <a:spcPts val="2800"/>
                </a:lnSpc>
                <a:buFont typeface="Arial"/>
                <a:buChar char="•"/>
              </a:pPr>
              <a:r>
                <a:rPr lang="en-US" sz="2000">
                  <a:solidFill>
                    <a:srgbClr val="91612F"/>
                  </a:solidFill>
                  <a:latin typeface="Assistant Regular"/>
                </a:rPr>
                <a:t>Medical records</a:t>
              </a:r>
            </a:p>
            <a:p>
              <a:pPr marL="431801" indent="-215900" lvl="1">
                <a:lnSpc>
                  <a:spcPts val="2800"/>
                </a:lnSpc>
                <a:buFont typeface="Arial"/>
                <a:buChar char="•"/>
              </a:pPr>
              <a:r>
                <a:rPr lang="en-US" sz="2000">
                  <a:solidFill>
                    <a:srgbClr val="91612F"/>
                  </a:solidFill>
                  <a:latin typeface="Assistant Regular"/>
                </a:rPr>
                <a:t>Social community</a:t>
              </a:r>
            </a:p>
            <a:p>
              <a:pPr>
                <a:lnSpc>
                  <a:spcPts val="2800"/>
                </a:lnSpc>
              </a:pPr>
            </a:p>
          </p:txBody>
        </p:sp>
      </p:grpSp>
      <p:grpSp>
        <p:nvGrpSpPr>
          <p:cNvPr name="Group 98" id="98"/>
          <p:cNvGrpSpPr/>
          <p:nvPr/>
        </p:nvGrpSpPr>
        <p:grpSpPr>
          <a:xfrm rot="0">
            <a:off x="13887293" y="1741582"/>
            <a:ext cx="3176948" cy="842937"/>
            <a:chOff x="0" y="0"/>
            <a:chExt cx="4235930" cy="1123917"/>
          </a:xfrm>
        </p:grpSpPr>
        <p:sp>
          <p:nvSpPr>
            <p:cNvPr name="TextBox 99" id="99"/>
            <p:cNvSpPr txBox="true"/>
            <p:nvPr/>
          </p:nvSpPr>
          <p:spPr>
            <a:xfrm rot="0">
              <a:off x="12473" y="534389"/>
              <a:ext cx="4192088" cy="603386"/>
            </a:xfrm>
            <a:prstGeom prst="rect">
              <a:avLst/>
            </a:prstGeom>
          </p:spPr>
          <p:txBody>
            <a:bodyPr anchor="t" rtlCol="false" tIns="0" lIns="0" bIns="0" rIns="0">
              <a:spAutoFit/>
            </a:bodyPr>
            <a:lstStyle/>
            <a:p>
              <a:pPr algn="ctr">
                <a:lnSpc>
                  <a:spcPts val="1876"/>
                </a:lnSpc>
              </a:pPr>
              <a:r>
                <a:rPr lang="en-US" sz="1276">
                  <a:solidFill>
                    <a:srgbClr val="FFFFFF"/>
                  </a:solidFill>
                  <a:latin typeface="DM Sans"/>
                </a:rPr>
                <a:t>Select a location to obtain more information about it.</a:t>
              </a:r>
            </a:p>
          </p:txBody>
        </p:sp>
        <p:sp>
          <p:nvSpPr>
            <p:cNvPr name="TextBox 100" id="100"/>
            <p:cNvSpPr txBox="true"/>
            <p:nvPr/>
          </p:nvSpPr>
          <p:spPr>
            <a:xfrm rot="0">
              <a:off x="0" y="47625"/>
              <a:ext cx="4235930" cy="427355"/>
            </a:xfrm>
            <a:prstGeom prst="rect">
              <a:avLst/>
            </a:prstGeom>
          </p:spPr>
          <p:txBody>
            <a:bodyPr anchor="t" rtlCol="false" tIns="0" lIns="0" bIns="0" rIns="0">
              <a:spAutoFit/>
            </a:bodyPr>
            <a:lstStyle/>
            <a:p>
              <a:pPr algn="ctr">
                <a:lnSpc>
                  <a:spcPts val="2380"/>
                </a:lnSpc>
              </a:pPr>
              <a:r>
                <a:rPr lang="en-US" sz="2357" spc="-42">
                  <a:solidFill>
                    <a:srgbClr val="FFFFFF"/>
                  </a:solidFill>
                  <a:latin typeface="Poppins Medium"/>
                </a:rPr>
                <a:t>Pet tracking results:</a:t>
              </a:r>
            </a:p>
          </p:txBody>
        </p:sp>
      </p:grpSp>
      <p:sp>
        <p:nvSpPr>
          <p:cNvPr name="TextBox 101" id="101"/>
          <p:cNvSpPr txBox="true"/>
          <p:nvPr/>
        </p:nvSpPr>
        <p:spPr>
          <a:xfrm rot="0">
            <a:off x="12962892" y="6698899"/>
            <a:ext cx="3144066" cy="228192"/>
          </a:xfrm>
          <a:prstGeom prst="rect">
            <a:avLst/>
          </a:prstGeom>
        </p:spPr>
        <p:txBody>
          <a:bodyPr anchor="t" rtlCol="false" tIns="0" lIns="0" bIns="0" rIns="0">
            <a:spAutoFit/>
          </a:bodyPr>
          <a:lstStyle/>
          <a:p>
            <a:pPr algn="ctr">
              <a:lnSpc>
                <a:spcPts val="1876"/>
              </a:lnSpc>
            </a:pPr>
            <a:r>
              <a:rPr lang="en-US" sz="1276">
                <a:solidFill>
                  <a:srgbClr val="000000"/>
                </a:solidFill>
                <a:latin typeface="DM Sans"/>
              </a:rPr>
              <a:t>List of tracked pets:</a:t>
            </a:r>
          </a:p>
        </p:txBody>
      </p:sp>
      <p:grpSp>
        <p:nvGrpSpPr>
          <p:cNvPr name="Group 102" id="102"/>
          <p:cNvGrpSpPr/>
          <p:nvPr/>
        </p:nvGrpSpPr>
        <p:grpSpPr>
          <a:xfrm rot="0">
            <a:off x="6204104" y="5802195"/>
            <a:ext cx="6174357" cy="1222726"/>
            <a:chOff x="0" y="0"/>
            <a:chExt cx="8232475" cy="1630301"/>
          </a:xfrm>
        </p:grpSpPr>
        <p:sp>
          <p:nvSpPr>
            <p:cNvPr name="TextBox 103" id="103"/>
            <p:cNvSpPr txBox="true"/>
            <p:nvPr/>
          </p:nvSpPr>
          <p:spPr>
            <a:xfrm rot="0">
              <a:off x="0" y="47625"/>
              <a:ext cx="8232475" cy="456142"/>
            </a:xfrm>
            <a:prstGeom prst="rect">
              <a:avLst/>
            </a:prstGeom>
          </p:spPr>
          <p:txBody>
            <a:bodyPr anchor="t" rtlCol="false" tIns="0" lIns="0" bIns="0" rIns="0">
              <a:spAutoFit/>
            </a:bodyPr>
            <a:lstStyle/>
            <a:p>
              <a:pPr algn="r">
                <a:lnSpc>
                  <a:spcPts val="2499"/>
                </a:lnSpc>
              </a:pPr>
              <a:r>
                <a:rPr lang="en-US" sz="2499" spc="124">
                  <a:solidFill>
                    <a:srgbClr val="91612F"/>
                  </a:solidFill>
                  <a:latin typeface="Linux Biolinum"/>
                </a:rPr>
                <a:t>PET TRACKING MAP:</a:t>
              </a:r>
            </a:p>
          </p:txBody>
        </p:sp>
        <p:sp>
          <p:nvSpPr>
            <p:cNvPr name="TextBox 104" id="104"/>
            <p:cNvSpPr txBox="true"/>
            <p:nvPr/>
          </p:nvSpPr>
          <p:spPr>
            <a:xfrm rot="0">
              <a:off x="0" y="710609"/>
              <a:ext cx="8232475" cy="919692"/>
            </a:xfrm>
            <a:prstGeom prst="rect">
              <a:avLst/>
            </a:prstGeom>
          </p:spPr>
          <p:txBody>
            <a:bodyPr anchor="t" rtlCol="false" tIns="0" lIns="0" bIns="0" rIns="0">
              <a:spAutoFit/>
            </a:bodyPr>
            <a:lstStyle/>
            <a:p>
              <a:pPr algn="r">
                <a:lnSpc>
                  <a:spcPts val="2800"/>
                </a:lnSpc>
              </a:pPr>
              <a:r>
                <a:rPr lang="en-US" sz="2000">
                  <a:solidFill>
                    <a:srgbClr val="91612F"/>
                  </a:solidFill>
                  <a:latin typeface="Assistant Regular"/>
                </a:rPr>
                <a:t>An interactive map that tracks the current location of each of our registered pets to know at real time where are they. </a:t>
              </a:r>
            </a:p>
          </p:txBody>
        </p:sp>
      </p:grpSp>
      <p:sp>
        <p:nvSpPr>
          <p:cNvPr name="Freeform 105" id="105"/>
          <p:cNvSpPr/>
          <p:nvPr/>
        </p:nvSpPr>
        <p:spPr>
          <a:xfrm flipH="false" flipV="false" rot="0">
            <a:off x="7009158" y="7435557"/>
            <a:ext cx="3965600" cy="2133219"/>
          </a:xfrm>
          <a:custGeom>
            <a:avLst/>
            <a:gdLst/>
            <a:ahLst/>
            <a:cxnLst/>
            <a:rect r="r" b="b" t="t" l="l"/>
            <a:pathLst>
              <a:path h="2133219" w="3965600">
                <a:moveTo>
                  <a:pt x="0" y="0"/>
                </a:moveTo>
                <a:lnTo>
                  <a:pt x="3965600" y="0"/>
                </a:lnTo>
                <a:lnTo>
                  <a:pt x="3965600" y="2133219"/>
                </a:lnTo>
                <a:lnTo>
                  <a:pt x="0" y="2133219"/>
                </a:lnTo>
                <a:lnTo>
                  <a:pt x="0" y="0"/>
                </a:lnTo>
                <a:close/>
              </a:path>
            </a:pathLst>
          </a:custGeom>
          <a:blipFill>
            <a:blip r:embed="rId3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8413073" y="3574471"/>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17122" y="8220420"/>
            <a:ext cx="8329703" cy="3952823"/>
          </a:xfrm>
          <a:custGeom>
            <a:avLst/>
            <a:gdLst/>
            <a:ahLst/>
            <a:cxnLst/>
            <a:rect r="r" b="b" t="t" l="l"/>
            <a:pathLst>
              <a:path h="3952823" w="8329703">
                <a:moveTo>
                  <a:pt x="0" y="0"/>
                </a:moveTo>
                <a:lnTo>
                  <a:pt x="8329703" y="0"/>
                </a:lnTo>
                <a:lnTo>
                  <a:pt x="8329703" y="3952822"/>
                </a:lnTo>
                <a:lnTo>
                  <a:pt x="0" y="39528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2058577" y="5243183"/>
            <a:ext cx="13707104" cy="0"/>
          </a:xfrm>
          <a:prstGeom prst="line">
            <a:avLst/>
          </a:prstGeom>
          <a:ln cap="flat" w="19050">
            <a:solidFill>
              <a:srgbClr val="91612F"/>
            </a:solidFill>
            <a:prstDash val="solid"/>
            <a:headEnd type="none" len="sm" w="sm"/>
            <a:tailEnd type="none" len="sm" w="sm"/>
          </a:ln>
        </p:spPr>
      </p:sp>
      <p:sp>
        <p:nvSpPr>
          <p:cNvPr name="AutoShape 5" id="5"/>
          <p:cNvSpPr/>
          <p:nvPr/>
        </p:nvSpPr>
        <p:spPr>
          <a:xfrm rot="0">
            <a:off x="2030816" y="4632659"/>
            <a:ext cx="13707104" cy="0"/>
          </a:xfrm>
          <a:prstGeom prst="line">
            <a:avLst/>
          </a:prstGeom>
          <a:ln cap="flat" w="19050">
            <a:solidFill>
              <a:srgbClr val="91612F"/>
            </a:solidFill>
            <a:prstDash val="solid"/>
            <a:headEnd type="none" len="sm" w="sm"/>
            <a:tailEnd type="none" len="sm" w="sm"/>
          </a:ln>
        </p:spPr>
      </p:sp>
      <p:sp>
        <p:nvSpPr>
          <p:cNvPr name="AutoShape 6" id="6"/>
          <p:cNvSpPr/>
          <p:nvPr/>
        </p:nvSpPr>
        <p:spPr>
          <a:xfrm rot="0">
            <a:off x="2075961" y="3439818"/>
            <a:ext cx="13707104" cy="0"/>
          </a:xfrm>
          <a:prstGeom prst="line">
            <a:avLst/>
          </a:prstGeom>
          <a:ln cap="flat" w="19050">
            <a:solidFill>
              <a:srgbClr val="91612F"/>
            </a:solidFill>
            <a:prstDash val="solid"/>
            <a:headEnd type="none" len="sm" w="sm"/>
            <a:tailEnd type="none" len="sm" w="sm"/>
          </a:ln>
        </p:spPr>
      </p:sp>
      <p:grpSp>
        <p:nvGrpSpPr>
          <p:cNvPr name="Group 7" id="7"/>
          <p:cNvGrpSpPr/>
          <p:nvPr/>
        </p:nvGrpSpPr>
        <p:grpSpPr>
          <a:xfrm rot="0">
            <a:off x="1902937" y="2395244"/>
            <a:ext cx="14046144" cy="854075"/>
            <a:chOff x="0" y="0"/>
            <a:chExt cx="954730" cy="58052"/>
          </a:xfrm>
        </p:grpSpPr>
        <p:sp>
          <p:nvSpPr>
            <p:cNvPr name="Freeform 8" id="8"/>
            <p:cNvSpPr/>
            <p:nvPr/>
          </p:nvSpPr>
          <p:spPr>
            <a:xfrm flipH="false" flipV="false" rot="0">
              <a:off x="0" y="0"/>
              <a:ext cx="954730" cy="58052"/>
            </a:xfrm>
            <a:custGeom>
              <a:avLst/>
              <a:gdLst/>
              <a:ahLst/>
              <a:cxnLst/>
              <a:rect r="r" b="b" t="t" l="l"/>
              <a:pathLst>
                <a:path h="58052" w="954730">
                  <a:moveTo>
                    <a:pt x="7165" y="0"/>
                  </a:moveTo>
                  <a:lnTo>
                    <a:pt x="947565" y="0"/>
                  </a:lnTo>
                  <a:cubicBezTo>
                    <a:pt x="951522" y="0"/>
                    <a:pt x="954730" y="3208"/>
                    <a:pt x="954730" y="7165"/>
                  </a:cubicBezTo>
                  <a:lnTo>
                    <a:pt x="954730" y="50887"/>
                  </a:lnTo>
                  <a:cubicBezTo>
                    <a:pt x="954730" y="54844"/>
                    <a:pt x="951522" y="58052"/>
                    <a:pt x="947565" y="58052"/>
                  </a:cubicBezTo>
                  <a:lnTo>
                    <a:pt x="7165" y="58052"/>
                  </a:lnTo>
                  <a:cubicBezTo>
                    <a:pt x="3208" y="58052"/>
                    <a:pt x="0" y="54844"/>
                    <a:pt x="0" y="50887"/>
                  </a:cubicBezTo>
                  <a:lnTo>
                    <a:pt x="0" y="7165"/>
                  </a:lnTo>
                  <a:cubicBezTo>
                    <a:pt x="0" y="3208"/>
                    <a:pt x="3208" y="0"/>
                    <a:pt x="7165" y="0"/>
                  </a:cubicBezTo>
                  <a:close/>
                </a:path>
              </a:pathLst>
            </a:custGeom>
            <a:solidFill>
              <a:srgbClr val="FFE3DB"/>
            </a:solidFill>
          </p:spPr>
        </p:sp>
        <p:sp>
          <p:nvSpPr>
            <p:cNvPr name="TextBox 9" id="9"/>
            <p:cNvSpPr txBox="true"/>
            <p:nvPr/>
          </p:nvSpPr>
          <p:spPr>
            <a:xfrm>
              <a:off x="0" y="-66675"/>
              <a:ext cx="954730" cy="124727"/>
            </a:xfrm>
            <a:prstGeom prst="rect">
              <a:avLst/>
            </a:prstGeom>
          </p:spPr>
          <p:txBody>
            <a:bodyPr anchor="ctr" rtlCol="false" tIns="50800" lIns="50800" bIns="50800" rIns="50800"/>
            <a:lstStyle/>
            <a:p>
              <a:pPr algn="ctr">
                <a:lnSpc>
                  <a:spcPts val="5180"/>
                </a:lnSpc>
              </a:pPr>
            </a:p>
          </p:txBody>
        </p:sp>
      </p:grpSp>
      <p:sp>
        <p:nvSpPr>
          <p:cNvPr name="TextBox 10" id="10"/>
          <p:cNvSpPr txBox="true"/>
          <p:nvPr/>
        </p:nvSpPr>
        <p:spPr>
          <a:xfrm rot="0">
            <a:off x="7318616" y="2491120"/>
            <a:ext cx="2545907" cy="747596"/>
          </a:xfrm>
          <a:prstGeom prst="rect">
            <a:avLst/>
          </a:prstGeom>
        </p:spPr>
        <p:txBody>
          <a:bodyPr anchor="t" rtlCol="false" tIns="0" lIns="0" bIns="0" rIns="0">
            <a:spAutoFit/>
          </a:bodyPr>
          <a:lstStyle/>
          <a:p>
            <a:pPr algn="ctr">
              <a:lnSpc>
                <a:spcPts val="6044"/>
              </a:lnSpc>
            </a:pPr>
            <a:r>
              <a:rPr lang="en-US" sz="4380">
                <a:solidFill>
                  <a:srgbClr val="91612F"/>
                </a:solidFill>
                <a:latin typeface="Linux Biolinum"/>
              </a:rPr>
              <a:t>Basic</a:t>
            </a:r>
          </a:p>
        </p:txBody>
      </p:sp>
      <p:sp>
        <p:nvSpPr>
          <p:cNvPr name="TextBox 11" id="11"/>
          <p:cNvSpPr txBox="true"/>
          <p:nvPr/>
        </p:nvSpPr>
        <p:spPr>
          <a:xfrm rot="0">
            <a:off x="12273195" y="2491120"/>
            <a:ext cx="2545907" cy="747596"/>
          </a:xfrm>
          <a:prstGeom prst="rect">
            <a:avLst/>
          </a:prstGeom>
        </p:spPr>
        <p:txBody>
          <a:bodyPr anchor="t" rtlCol="false" tIns="0" lIns="0" bIns="0" rIns="0">
            <a:spAutoFit/>
          </a:bodyPr>
          <a:lstStyle/>
          <a:p>
            <a:pPr algn="ctr">
              <a:lnSpc>
                <a:spcPts val="6044"/>
              </a:lnSpc>
            </a:pPr>
            <a:r>
              <a:rPr lang="en-US" sz="4380">
                <a:solidFill>
                  <a:srgbClr val="91612F"/>
                </a:solidFill>
                <a:latin typeface="Linux Biolinum Italics"/>
              </a:rPr>
              <a:t>PRO</a:t>
            </a:r>
          </a:p>
        </p:txBody>
      </p:sp>
      <p:sp>
        <p:nvSpPr>
          <p:cNvPr name="Freeform 12" id="12"/>
          <p:cNvSpPr/>
          <p:nvPr/>
        </p:nvSpPr>
        <p:spPr>
          <a:xfrm flipH="false" flipV="false" rot="10658917">
            <a:off x="-1014415" y="-1834133"/>
            <a:ext cx="8329703" cy="3952823"/>
          </a:xfrm>
          <a:custGeom>
            <a:avLst/>
            <a:gdLst/>
            <a:ahLst/>
            <a:cxnLst/>
            <a:rect r="r" b="b" t="t" l="l"/>
            <a:pathLst>
              <a:path h="3952823" w="8329703">
                <a:moveTo>
                  <a:pt x="0" y="0"/>
                </a:moveTo>
                <a:lnTo>
                  <a:pt x="8329703" y="0"/>
                </a:lnTo>
                <a:lnTo>
                  <a:pt x="8329703" y="3952823"/>
                </a:lnTo>
                <a:lnTo>
                  <a:pt x="0" y="39528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4965071" y="9301476"/>
            <a:ext cx="6298659" cy="3873675"/>
          </a:xfrm>
          <a:custGeom>
            <a:avLst/>
            <a:gdLst/>
            <a:ahLst/>
            <a:cxnLst/>
            <a:rect r="r" b="b" t="t" l="l"/>
            <a:pathLst>
              <a:path h="3873675" w="6298659">
                <a:moveTo>
                  <a:pt x="0" y="0"/>
                </a:moveTo>
                <a:lnTo>
                  <a:pt x="6298659" y="0"/>
                </a:lnTo>
                <a:lnTo>
                  <a:pt x="6298659" y="3873675"/>
                </a:lnTo>
                <a:lnTo>
                  <a:pt x="0" y="3873675"/>
                </a:lnTo>
                <a:lnTo>
                  <a:pt x="0" y="0"/>
                </a:lnTo>
                <a:close/>
              </a:path>
            </a:pathLst>
          </a:custGeom>
          <a:blipFill>
            <a:blip r:embed="rId8"/>
            <a:stretch>
              <a:fillRect l="0" t="0" r="0" b="0"/>
            </a:stretch>
          </a:blipFill>
        </p:spPr>
      </p:sp>
      <p:sp>
        <p:nvSpPr>
          <p:cNvPr name="Freeform 14" id="14"/>
          <p:cNvSpPr/>
          <p:nvPr/>
        </p:nvSpPr>
        <p:spPr>
          <a:xfrm flipH="false" flipV="false" rot="0">
            <a:off x="-2975730" y="-2463722"/>
            <a:ext cx="6298659" cy="3873675"/>
          </a:xfrm>
          <a:custGeom>
            <a:avLst/>
            <a:gdLst/>
            <a:ahLst/>
            <a:cxnLst/>
            <a:rect r="r" b="b" t="t" l="l"/>
            <a:pathLst>
              <a:path h="3873675" w="6298659">
                <a:moveTo>
                  <a:pt x="0" y="0"/>
                </a:moveTo>
                <a:lnTo>
                  <a:pt x="6298659" y="0"/>
                </a:lnTo>
                <a:lnTo>
                  <a:pt x="6298659" y="3873675"/>
                </a:lnTo>
                <a:lnTo>
                  <a:pt x="0" y="3873675"/>
                </a:lnTo>
                <a:lnTo>
                  <a:pt x="0" y="0"/>
                </a:lnTo>
                <a:close/>
              </a:path>
            </a:pathLst>
          </a:custGeom>
          <a:blipFill>
            <a:blip r:embed="rId8"/>
            <a:stretch>
              <a:fillRect l="0" t="0" r="0" b="0"/>
            </a:stretch>
          </a:blipFill>
        </p:spPr>
      </p:sp>
      <p:sp>
        <p:nvSpPr>
          <p:cNvPr name="TextBox 15" id="15"/>
          <p:cNvSpPr txBox="true"/>
          <p:nvPr/>
        </p:nvSpPr>
        <p:spPr>
          <a:xfrm rot="0">
            <a:off x="2048201" y="1112395"/>
            <a:ext cx="13900880" cy="1283363"/>
          </a:xfrm>
          <a:prstGeom prst="rect">
            <a:avLst/>
          </a:prstGeom>
        </p:spPr>
        <p:txBody>
          <a:bodyPr anchor="t" rtlCol="false" tIns="0" lIns="0" bIns="0" rIns="0">
            <a:spAutoFit/>
          </a:bodyPr>
          <a:lstStyle/>
          <a:p>
            <a:pPr marL="0" indent="0" lvl="0">
              <a:lnSpc>
                <a:spcPts val="10368"/>
              </a:lnSpc>
              <a:spcBef>
                <a:spcPct val="0"/>
              </a:spcBef>
            </a:pPr>
            <a:r>
              <a:rPr lang="en-US" sz="7623" spc="167">
                <a:solidFill>
                  <a:srgbClr val="835F47"/>
                </a:solidFill>
                <a:latin typeface="Linux Biolinum"/>
              </a:rPr>
              <a:t>POCKETPAW SERVICES</a:t>
            </a:r>
          </a:p>
        </p:txBody>
      </p:sp>
      <p:sp>
        <p:nvSpPr>
          <p:cNvPr name="TextBox 16" id="16"/>
          <p:cNvSpPr txBox="true"/>
          <p:nvPr/>
        </p:nvSpPr>
        <p:spPr>
          <a:xfrm rot="0">
            <a:off x="2263763" y="2594529"/>
            <a:ext cx="4936605" cy="570431"/>
          </a:xfrm>
          <a:prstGeom prst="rect">
            <a:avLst/>
          </a:prstGeom>
        </p:spPr>
        <p:txBody>
          <a:bodyPr anchor="t" rtlCol="false" tIns="0" lIns="0" bIns="0" rIns="0">
            <a:spAutoFit/>
          </a:bodyPr>
          <a:lstStyle/>
          <a:p>
            <a:pPr>
              <a:lnSpc>
                <a:spcPts val="4664"/>
              </a:lnSpc>
            </a:pPr>
            <a:r>
              <a:rPr lang="en-US" sz="3380">
                <a:solidFill>
                  <a:srgbClr val="91612F"/>
                </a:solidFill>
                <a:latin typeface="Linux Biolinum"/>
              </a:rPr>
              <a:t>PocketPaw Version</a:t>
            </a:r>
          </a:p>
        </p:txBody>
      </p:sp>
      <p:sp>
        <p:nvSpPr>
          <p:cNvPr name="TextBox 17" id="17"/>
          <p:cNvSpPr txBox="true"/>
          <p:nvPr/>
        </p:nvSpPr>
        <p:spPr>
          <a:xfrm rot="0">
            <a:off x="2263763" y="3487888"/>
            <a:ext cx="5129106" cy="420869"/>
          </a:xfrm>
          <a:prstGeom prst="rect">
            <a:avLst/>
          </a:prstGeom>
        </p:spPr>
        <p:txBody>
          <a:bodyPr anchor="t" rtlCol="false" tIns="0" lIns="0" bIns="0" rIns="0">
            <a:spAutoFit/>
          </a:bodyPr>
          <a:lstStyle/>
          <a:p>
            <a:pPr>
              <a:lnSpc>
                <a:spcPts val="3343"/>
              </a:lnSpc>
            </a:pPr>
            <a:r>
              <a:rPr lang="en-US" sz="2422">
                <a:solidFill>
                  <a:srgbClr val="835F47"/>
                </a:solidFill>
                <a:latin typeface="Linux Biolinum Italics"/>
              </a:rPr>
              <a:t>Free</a:t>
            </a:r>
          </a:p>
        </p:txBody>
      </p:sp>
      <p:sp>
        <p:nvSpPr>
          <p:cNvPr name="TextBox 18" id="18"/>
          <p:cNvSpPr txBox="true"/>
          <p:nvPr/>
        </p:nvSpPr>
        <p:spPr>
          <a:xfrm rot="0">
            <a:off x="2246379" y="4699334"/>
            <a:ext cx="5129106" cy="420869"/>
          </a:xfrm>
          <a:prstGeom prst="rect">
            <a:avLst/>
          </a:prstGeom>
        </p:spPr>
        <p:txBody>
          <a:bodyPr anchor="t" rtlCol="false" tIns="0" lIns="0" bIns="0" rIns="0">
            <a:spAutoFit/>
          </a:bodyPr>
          <a:lstStyle/>
          <a:p>
            <a:pPr>
              <a:lnSpc>
                <a:spcPts val="3343"/>
              </a:lnSpc>
            </a:pPr>
            <a:r>
              <a:rPr lang="en-US" sz="2422">
                <a:solidFill>
                  <a:srgbClr val="835F47"/>
                </a:solidFill>
                <a:latin typeface="Linux Biolinum Italics"/>
              </a:rPr>
              <a:t>Activity tracking</a:t>
            </a:r>
          </a:p>
        </p:txBody>
      </p:sp>
      <p:sp>
        <p:nvSpPr>
          <p:cNvPr name="Freeform 19" id="19"/>
          <p:cNvSpPr/>
          <p:nvPr/>
        </p:nvSpPr>
        <p:spPr>
          <a:xfrm flipH="false" flipV="false" rot="0">
            <a:off x="8395689" y="4179114"/>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0" id="20"/>
          <p:cNvSpPr/>
          <p:nvPr/>
        </p:nvSpPr>
        <p:spPr>
          <a:xfrm rot="0">
            <a:off x="2058577" y="5863232"/>
            <a:ext cx="13707104" cy="0"/>
          </a:xfrm>
          <a:prstGeom prst="line">
            <a:avLst/>
          </a:prstGeom>
          <a:ln cap="flat" w="19050">
            <a:solidFill>
              <a:srgbClr val="91612F"/>
            </a:solidFill>
            <a:prstDash val="solid"/>
            <a:headEnd type="none" len="sm" w="sm"/>
            <a:tailEnd type="none" len="sm" w="sm"/>
          </a:ln>
        </p:spPr>
      </p:sp>
      <p:sp>
        <p:nvSpPr>
          <p:cNvPr name="TextBox 21" id="21"/>
          <p:cNvSpPr txBox="true"/>
          <p:nvPr/>
        </p:nvSpPr>
        <p:spPr>
          <a:xfrm rot="0">
            <a:off x="2246379" y="5319383"/>
            <a:ext cx="5450576" cy="420869"/>
          </a:xfrm>
          <a:prstGeom prst="rect">
            <a:avLst/>
          </a:prstGeom>
        </p:spPr>
        <p:txBody>
          <a:bodyPr anchor="t" rtlCol="false" tIns="0" lIns="0" bIns="0" rIns="0">
            <a:spAutoFit/>
          </a:bodyPr>
          <a:lstStyle/>
          <a:p>
            <a:pPr>
              <a:lnSpc>
                <a:spcPts val="3343"/>
              </a:lnSpc>
            </a:pPr>
            <a:r>
              <a:rPr lang="en-US" sz="2422">
                <a:solidFill>
                  <a:srgbClr val="835F47"/>
                </a:solidFill>
                <a:latin typeface="Linux Biolinum"/>
              </a:rPr>
              <a:t>Reminders and medication schedules</a:t>
            </a:r>
          </a:p>
        </p:txBody>
      </p:sp>
      <p:sp>
        <p:nvSpPr>
          <p:cNvPr name="Freeform 22" id="22"/>
          <p:cNvSpPr/>
          <p:nvPr/>
        </p:nvSpPr>
        <p:spPr>
          <a:xfrm flipH="false" flipV="false" rot="0">
            <a:off x="13367651" y="4790940"/>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8423449" y="6026015"/>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8423449" y="6631961"/>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25" id="25"/>
          <p:cNvSpPr/>
          <p:nvPr/>
        </p:nvSpPr>
        <p:spPr>
          <a:xfrm rot="0">
            <a:off x="2086337" y="7109134"/>
            <a:ext cx="13707104" cy="0"/>
          </a:xfrm>
          <a:prstGeom prst="line">
            <a:avLst/>
          </a:prstGeom>
          <a:ln cap="flat" w="19050">
            <a:solidFill>
              <a:srgbClr val="91612F"/>
            </a:solidFill>
            <a:prstDash val="solid"/>
            <a:headEnd type="none" len="sm" w="sm"/>
            <a:tailEnd type="none" len="sm" w="sm"/>
          </a:ln>
        </p:spPr>
      </p:sp>
      <p:sp>
        <p:nvSpPr>
          <p:cNvPr name="AutoShape 26" id="26"/>
          <p:cNvSpPr/>
          <p:nvPr/>
        </p:nvSpPr>
        <p:spPr>
          <a:xfrm rot="0">
            <a:off x="2058577" y="6498611"/>
            <a:ext cx="13707104" cy="0"/>
          </a:xfrm>
          <a:prstGeom prst="line">
            <a:avLst/>
          </a:prstGeom>
          <a:ln cap="flat" w="19050">
            <a:solidFill>
              <a:srgbClr val="91612F"/>
            </a:solidFill>
            <a:prstDash val="solid"/>
            <a:headEnd type="none" len="sm" w="sm"/>
            <a:tailEnd type="none" len="sm" w="sm"/>
          </a:ln>
        </p:spPr>
      </p:sp>
      <p:sp>
        <p:nvSpPr>
          <p:cNvPr name="TextBox 27" id="27"/>
          <p:cNvSpPr txBox="true"/>
          <p:nvPr/>
        </p:nvSpPr>
        <p:spPr>
          <a:xfrm rot="0">
            <a:off x="2274139" y="5939432"/>
            <a:ext cx="5129106" cy="420869"/>
          </a:xfrm>
          <a:prstGeom prst="rect">
            <a:avLst/>
          </a:prstGeom>
        </p:spPr>
        <p:txBody>
          <a:bodyPr anchor="t" rtlCol="false" tIns="0" lIns="0" bIns="0" rIns="0">
            <a:spAutoFit/>
          </a:bodyPr>
          <a:lstStyle/>
          <a:p>
            <a:pPr>
              <a:lnSpc>
                <a:spcPts val="3343"/>
              </a:lnSpc>
            </a:pPr>
            <a:r>
              <a:rPr lang="en-US" sz="2422">
                <a:solidFill>
                  <a:srgbClr val="835F47"/>
                </a:solidFill>
                <a:latin typeface="Linux Biolinum"/>
              </a:rPr>
              <a:t>Pet profile creation</a:t>
            </a:r>
          </a:p>
        </p:txBody>
      </p:sp>
      <p:sp>
        <p:nvSpPr>
          <p:cNvPr name="Freeform 28" id="28"/>
          <p:cNvSpPr/>
          <p:nvPr/>
        </p:nvSpPr>
        <p:spPr>
          <a:xfrm flipH="false" flipV="false" rot="0">
            <a:off x="13395411" y="5440422"/>
            <a:ext cx="356993" cy="356993"/>
          </a:xfrm>
          <a:custGeom>
            <a:avLst/>
            <a:gdLst/>
            <a:ahLst/>
            <a:cxnLst/>
            <a:rect r="r" b="b" t="t" l="l"/>
            <a:pathLst>
              <a:path h="356993" w="356993">
                <a:moveTo>
                  <a:pt x="0" y="0"/>
                </a:moveTo>
                <a:lnTo>
                  <a:pt x="356994" y="0"/>
                </a:lnTo>
                <a:lnTo>
                  <a:pt x="356994"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2274139" y="6565286"/>
            <a:ext cx="5129106" cy="420869"/>
          </a:xfrm>
          <a:prstGeom prst="rect">
            <a:avLst/>
          </a:prstGeom>
        </p:spPr>
        <p:txBody>
          <a:bodyPr anchor="t" rtlCol="false" tIns="0" lIns="0" bIns="0" rIns="0">
            <a:spAutoFit/>
          </a:bodyPr>
          <a:lstStyle/>
          <a:p>
            <a:pPr>
              <a:lnSpc>
                <a:spcPts val="3343"/>
              </a:lnSpc>
            </a:pPr>
            <a:r>
              <a:rPr lang="en-US" sz="2422">
                <a:solidFill>
                  <a:srgbClr val="835F47"/>
                </a:solidFill>
                <a:latin typeface="Linux Biolinum Italics"/>
              </a:rPr>
              <a:t>Specialist Guides and Tips</a:t>
            </a:r>
          </a:p>
        </p:txBody>
      </p:sp>
      <p:sp>
        <p:nvSpPr>
          <p:cNvPr name="Freeform 30" id="30"/>
          <p:cNvSpPr/>
          <p:nvPr/>
        </p:nvSpPr>
        <p:spPr>
          <a:xfrm flipH="false" flipV="false" rot="0">
            <a:off x="13395411" y="6036842"/>
            <a:ext cx="356993" cy="356993"/>
          </a:xfrm>
          <a:custGeom>
            <a:avLst/>
            <a:gdLst/>
            <a:ahLst/>
            <a:cxnLst/>
            <a:rect r="r" b="b" t="t" l="l"/>
            <a:pathLst>
              <a:path h="356993" w="356993">
                <a:moveTo>
                  <a:pt x="0" y="0"/>
                </a:moveTo>
                <a:lnTo>
                  <a:pt x="356994" y="0"/>
                </a:lnTo>
                <a:lnTo>
                  <a:pt x="356994" y="356994"/>
                </a:lnTo>
                <a:lnTo>
                  <a:pt x="0" y="356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8423449" y="7252009"/>
            <a:ext cx="356993" cy="356993"/>
          </a:xfrm>
          <a:custGeom>
            <a:avLst/>
            <a:gdLst/>
            <a:ahLst/>
            <a:cxnLst/>
            <a:rect r="r" b="b" t="t" l="l"/>
            <a:pathLst>
              <a:path h="356993" w="356993">
                <a:moveTo>
                  <a:pt x="0" y="0"/>
                </a:moveTo>
                <a:lnTo>
                  <a:pt x="356993" y="0"/>
                </a:lnTo>
                <a:lnTo>
                  <a:pt x="356993" y="356994"/>
                </a:lnTo>
                <a:lnTo>
                  <a:pt x="0" y="3569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32" id="32"/>
          <p:cNvSpPr/>
          <p:nvPr/>
        </p:nvSpPr>
        <p:spPr>
          <a:xfrm rot="0">
            <a:off x="2086337" y="7729183"/>
            <a:ext cx="13707104" cy="0"/>
          </a:xfrm>
          <a:prstGeom prst="line">
            <a:avLst/>
          </a:prstGeom>
          <a:ln cap="flat" w="19050">
            <a:solidFill>
              <a:srgbClr val="91612F"/>
            </a:solidFill>
            <a:prstDash val="solid"/>
            <a:headEnd type="none" len="sm" w="sm"/>
            <a:tailEnd type="none" len="sm" w="sm"/>
          </a:ln>
        </p:spPr>
      </p:sp>
      <p:sp>
        <p:nvSpPr>
          <p:cNvPr name="TextBox 33" id="33"/>
          <p:cNvSpPr txBox="true"/>
          <p:nvPr/>
        </p:nvSpPr>
        <p:spPr>
          <a:xfrm rot="0">
            <a:off x="2274139" y="7185334"/>
            <a:ext cx="5129106" cy="420869"/>
          </a:xfrm>
          <a:prstGeom prst="rect">
            <a:avLst/>
          </a:prstGeom>
        </p:spPr>
        <p:txBody>
          <a:bodyPr anchor="t" rtlCol="false" tIns="0" lIns="0" bIns="0" rIns="0">
            <a:spAutoFit/>
          </a:bodyPr>
          <a:lstStyle/>
          <a:p>
            <a:pPr>
              <a:lnSpc>
                <a:spcPts val="3343"/>
              </a:lnSpc>
            </a:pPr>
            <a:r>
              <a:rPr lang="en-US" sz="2422">
                <a:solidFill>
                  <a:srgbClr val="835F47"/>
                </a:solidFill>
                <a:latin typeface="Linux Biolinum"/>
              </a:rPr>
              <a:t>GPS tracking</a:t>
            </a:r>
          </a:p>
        </p:txBody>
      </p:sp>
      <p:sp>
        <p:nvSpPr>
          <p:cNvPr name="Freeform 34" id="34"/>
          <p:cNvSpPr/>
          <p:nvPr/>
        </p:nvSpPr>
        <p:spPr>
          <a:xfrm flipH="false" flipV="false" rot="0">
            <a:off x="13395411" y="6656891"/>
            <a:ext cx="356993" cy="356993"/>
          </a:xfrm>
          <a:custGeom>
            <a:avLst/>
            <a:gdLst/>
            <a:ahLst/>
            <a:cxnLst/>
            <a:rect r="r" b="b" t="t" l="l"/>
            <a:pathLst>
              <a:path h="356993" w="356993">
                <a:moveTo>
                  <a:pt x="0" y="0"/>
                </a:moveTo>
                <a:lnTo>
                  <a:pt x="356994" y="0"/>
                </a:lnTo>
                <a:lnTo>
                  <a:pt x="356994"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8451209" y="8497912"/>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36" id="36"/>
          <p:cNvSpPr/>
          <p:nvPr/>
        </p:nvSpPr>
        <p:spPr>
          <a:xfrm rot="0">
            <a:off x="2114097" y="8975086"/>
            <a:ext cx="13707104" cy="0"/>
          </a:xfrm>
          <a:prstGeom prst="line">
            <a:avLst/>
          </a:prstGeom>
          <a:ln cap="flat" w="19050">
            <a:solidFill>
              <a:srgbClr val="91612F"/>
            </a:solidFill>
            <a:prstDash val="solid"/>
            <a:headEnd type="none" len="sm" w="sm"/>
            <a:tailEnd type="none" len="sm" w="sm"/>
          </a:ln>
        </p:spPr>
      </p:sp>
      <p:sp>
        <p:nvSpPr>
          <p:cNvPr name="AutoShape 37" id="37"/>
          <p:cNvSpPr/>
          <p:nvPr/>
        </p:nvSpPr>
        <p:spPr>
          <a:xfrm rot="0">
            <a:off x="2086337" y="8364562"/>
            <a:ext cx="13707104" cy="0"/>
          </a:xfrm>
          <a:prstGeom prst="line">
            <a:avLst/>
          </a:prstGeom>
          <a:ln cap="flat" w="19050">
            <a:solidFill>
              <a:srgbClr val="91612F"/>
            </a:solidFill>
            <a:prstDash val="solid"/>
            <a:headEnd type="none" len="sm" w="sm"/>
            <a:tailEnd type="none" len="sm" w="sm"/>
          </a:ln>
        </p:spPr>
      </p:sp>
      <p:sp>
        <p:nvSpPr>
          <p:cNvPr name="TextBox 38" id="38"/>
          <p:cNvSpPr txBox="true"/>
          <p:nvPr/>
        </p:nvSpPr>
        <p:spPr>
          <a:xfrm rot="0">
            <a:off x="2301899" y="7805383"/>
            <a:ext cx="5129106" cy="420869"/>
          </a:xfrm>
          <a:prstGeom prst="rect">
            <a:avLst/>
          </a:prstGeom>
        </p:spPr>
        <p:txBody>
          <a:bodyPr anchor="t" rtlCol="false" tIns="0" lIns="0" bIns="0" rIns="0">
            <a:spAutoFit/>
          </a:bodyPr>
          <a:lstStyle/>
          <a:p>
            <a:pPr>
              <a:lnSpc>
                <a:spcPts val="3343"/>
              </a:lnSpc>
            </a:pPr>
            <a:r>
              <a:rPr lang="en-US" sz="2422">
                <a:solidFill>
                  <a:srgbClr val="835F47"/>
                </a:solidFill>
                <a:latin typeface="Linux Biolinum"/>
              </a:rPr>
              <a:t>Vet affiliation and scheduling</a:t>
            </a:r>
          </a:p>
        </p:txBody>
      </p:sp>
      <p:sp>
        <p:nvSpPr>
          <p:cNvPr name="Freeform 39" id="39"/>
          <p:cNvSpPr/>
          <p:nvPr/>
        </p:nvSpPr>
        <p:spPr>
          <a:xfrm flipH="false" flipV="false" rot="0">
            <a:off x="13423172" y="7306373"/>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0" id="40"/>
          <p:cNvSpPr txBox="true"/>
          <p:nvPr/>
        </p:nvSpPr>
        <p:spPr>
          <a:xfrm rot="0">
            <a:off x="2301899" y="8431237"/>
            <a:ext cx="5129106" cy="420869"/>
          </a:xfrm>
          <a:prstGeom prst="rect">
            <a:avLst/>
          </a:prstGeom>
        </p:spPr>
        <p:txBody>
          <a:bodyPr anchor="t" rtlCol="false" tIns="0" lIns="0" bIns="0" rIns="0">
            <a:spAutoFit/>
          </a:bodyPr>
          <a:lstStyle/>
          <a:p>
            <a:pPr>
              <a:lnSpc>
                <a:spcPts val="3343"/>
              </a:lnSpc>
            </a:pPr>
            <a:r>
              <a:rPr lang="en-US" sz="2422">
                <a:solidFill>
                  <a:srgbClr val="835F47"/>
                </a:solidFill>
                <a:latin typeface="Linux Biolinum Italics"/>
              </a:rPr>
              <a:t>Social community</a:t>
            </a:r>
          </a:p>
        </p:txBody>
      </p:sp>
      <p:sp>
        <p:nvSpPr>
          <p:cNvPr name="Freeform 41" id="41"/>
          <p:cNvSpPr/>
          <p:nvPr/>
        </p:nvSpPr>
        <p:spPr>
          <a:xfrm flipH="false" flipV="false" rot="0">
            <a:off x="13423172" y="7902794"/>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2" id="42"/>
          <p:cNvSpPr/>
          <p:nvPr/>
        </p:nvSpPr>
        <p:spPr>
          <a:xfrm flipH="false" flipV="false" rot="0">
            <a:off x="8451209" y="9117961"/>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43" id="43"/>
          <p:cNvSpPr/>
          <p:nvPr/>
        </p:nvSpPr>
        <p:spPr>
          <a:xfrm rot="0">
            <a:off x="2114097" y="9595135"/>
            <a:ext cx="13707104" cy="0"/>
          </a:xfrm>
          <a:prstGeom prst="line">
            <a:avLst/>
          </a:prstGeom>
          <a:ln cap="flat" w="19050">
            <a:solidFill>
              <a:srgbClr val="91612F"/>
            </a:solidFill>
            <a:prstDash val="solid"/>
            <a:headEnd type="none" len="sm" w="sm"/>
            <a:tailEnd type="none" len="sm" w="sm"/>
          </a:ln>
        </p:spPr>
      </p:sp>
      <p:sp>
        <p:nvSpPr>
          <p:cNvPr name="TextBox 44" id="44"/>
          <p:cNvSpPr txBox="true"/>
          <p:nvPr/>
        </p:nvSpPr>
        <p:spPr>
          <a:xfrm rot="0">
            <a:off x="2301899" y="9051286"/>
            <a:ext cx="5129106" cy="420869"/>
          </a:xfrm>
          <a:prstGeom prst="rect">
            <a:avLst/>
          </a:prstGeom>
        </p:spPr>
        <p:txBody>
          <a:bodyPr anchor="t" rtlCol="false" tIns="0" lIns="0" bIns="0" rIns="0">
            <a:spAutoFit/>
          </a:bodyPr>
          <a:lstStyle/>
          <a:p>
            <a:pPr>
              <a:lnSpc>
                <a:spcPts val="3343"/>
              </a:lnSpc>
            </a:pPr>
            <a:r>
              <a:rPr lang="en-US" sz="2422">
                <a:solidFill>
                  <a:srgbClr val="835F47"/>
                </a:solidFill>
                <a:latin typeface="Linux Biolinum"/>
              </a:rPr>
              <a:t>Medical records</a:t>
            </a:r>
          </a:p>
        </p:txBody>
      </p:sp>
      <p:sp>
        <p:nvSpPr>
          <p:cNvPr name="Freeform 45" id="45"/>
          <p:cNvSpPr/>
          <p:nvPr/>
        </p:nvSpPr>
        <p:spPr>
          <a:xfrm flipH="false" flipV="false" rot="0">
            <a:off x="13423172" y="8522843"/>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6" id="46"/>
          <p:cNvSpPr/>
          <p:nvPr/>
        </p:nvSpPr>
        <p:spPr>
          <a:xfrm flipH="false" flipV="false" rot="0">
            <a:off x="8423449" y="7877901"/>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7" id="47"/>
          <p:cNvSpPr/>
          <p:nvPr/>
        </p:nvSpPr>
        <p:spPr>
          <a:xfrm flipH="false" flipV="false" rot="0">
            <a:off x="8395689" y="4766009"/>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8" id="48"/>
          <p:cNvSpPr/>
          <p:nvPr/>
        </p:nvSpPr>
        <p:spPr>
          <a:xfrm flipH="false" flipV="false" rot="0">
            <a:off x="8395689" y="5378692"/>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9" id="49"/>
          <p:cNvSpPr/>
          <p:nvPr/>
        </p:nvSpPr>
        <p:spPr>
          <a:xfrm flipH="false" flipV="false" rot="0">
            <a:off x="13367651" y="3574471"/>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50" id="50"/>
          <p:cNvSpPr/>
          <p:nvPr/>
        </p:nvSpPr>
        <p:spPr>
          <a:xfrm flipH="false" flipV="false" rot="0">
            <a:off x="13423172" y="9117961"/>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1" id="51"/>
          <p:cNvSpPr/>
          <p:nvPr/>
        </p:nvSpPr>
        <p:spPr>
          <a:xfrm rot="0">
            <a:off x="2072457" y="4045764"/>
            <a:ext cx="13707104" cy="0"/>
          </a:xfrm>
          <a:prstGeom prst="line">
            <a:avLst/>
          </a:prstGeom>
          <a:ln cap="flat" w="19050">
            <a:solidFill>
              <a:srgbClr val="91612F"/>
            </a:solidFill>
            <a:prstDash val="solid"/>
            <a:headEnd type="none" len="sm" w="sm"/>
            <a:tailEnd type="none" len="sm" w="sm"/>
          </a:ln>
        </p:spPr>
      </p:sp>
      <p:sp>
        <p:nvSpPr>
          <p:cNvPr name="TextBox 52" id="52"/>
          <p:cNvSpPr txBox="true"/>
          <p:nvPr/>
        </p:nvSpPr>
        <p:spPr>
          <a:xfrm rot="0">
            <a:off x="2260259" y="4093833"/>
            <a:ext cx="5129106" cy="420869"/>
          </a:xfrm>
          <a:prstGeom prst="rect">
            <a:avLst/>
          </a:prstGeom>
        </p:spPr>
        <p:txBody>
          <a:bodyPr anchor="t" rtlCol="false" tIns="0" lIns="0" bIns="0" rIns="0">
            <a:spAutoFit/>
          </a:bodyPr>
          <a:lstStyle/>
          <a:p>
            <a:pPr>
              <a:lnSpc>
                <a:spcPts val="3343"/>
              </a:lnSpc>
            </a:pPr>
            <a:r>
              <a:rPr lang="en-US" sz="2422">
                <a:solidFill>
                  <a:srgbClr val="835F47"/>
                </a:solidFill>
                <a:latin typeface="Linux Biolinum Italics"/>
              </a:rPr>
              <a:t>With ads</a:t>
            </a:r>
          </a:p>
        </p:txBody>
      </p:sp>
      <p:sp>
        <p:nvSpPr>
          <p:cNvPr name="Freeform 53" id="53"/>
          <p:cNvSpPr/>
          <p:nvPr/>
        </p:nvSpPr>
        <p:spPr>
          <a:xfrm flipH="false" flipV="false" rot="0">
            <a:off x="13367651" y="4179114"/>
            <a:ext cx="356993" cy="356993"/>
          </a:xfrm>
          <a:custGeom>
            <a:avLst/>
            <a:gdLst/>
            <a:ahLst/>
            <a:cxnLst/>
            <a:rect r="r" b="b" t="t" l="l"/>
            <a:pathLst>
              <a:path h="356993" w="356993">
                <a:moveTo>
                  <a:pt x="0" y="0"/>
                </a:moveTo>
                <a:lnTo>
                  <a:pt x="356993" y="0"/>
                </a:lnTo>
                <a:lnTo>
                  <a:pt x="356993" y="356993"/>
                </a:lnTo>
                <a:lnTo>
                  <a:pt x="0" y="3569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DAFYaTHlOgg</dc:identifier>
  <dcterms:modified xsi:type="dcterms:W3CDTF">2011-08-01T06:04:30Z</dcterms:modified>
  <cp:revision>1</cp:revision>
  <dc:title>PocketPaw Marketing Presentation</dc:title>
</cp:coreProperties>
</file>